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5" r:id="rId4"/>
    <p:sldId id="259" r:id="rId5"/>
    <p:sldId id="263" r:id="rId6"/>
    <p:sldId id="267" r:id="rId7"/>
    <p:sldId id="268" r:id="rId8"/>
    <p:sldId id="269" r:id="rId9"/>
    <p:sldId id="258" r:id="rId10"/>
    <p:sldId id="264" r:id="rId11"/>
    <p:sldId id="270" r:id="rId12"/>
    <p:sldId id="273" r:id="rId13"/>
    <p:sldId id="266" r:id="rId14"/>
    <p:sldId id="274" r:id="rId15"/>
    <p:sldId id="275" r:id="rId16"/>
    <p:sldId id="271" r:id="rId17"/>
    <p:sldId id="276" r:id="rId18"/>
    <p:sldId id="272" r:id="rId19"/>
    <p:sldId id="281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262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455" autoAdjust="0"/>
  </p:normalViewPr>
  <p:slideViewPr>
    <p:cSldViewPr>
      <p:cViewPr varScale="1">
        <p:scale>
          <a:sx n="38" d="100"/>
          <a:sy n="38" d="100"/>
        </p:scale>
        <p:origin x="169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7E435-7153-41FC-BBCE-771727FF2B29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A8B35-DD8A-4610-8B20-04C19A78C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8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전공지식나누기에서 </a:t>
            </a:r>
            <a:r>
              <a:rPr lang="en-US" altLang="ko-KR" dirty="0"/>
              <a:t>TCP/IP</a:t>
            </a:r>
            <a:r>
              <a:rPr lang="ko-KR" altLang="en-US" dirty="0"/>
              <a:t>에 대해 발표할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김세림입니다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3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TCP/IP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 각 계층에 해당하는 헤더입니다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녹색 부분에 있는 헤더가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각 계층에서 송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수신 될 때 추가되거나 제거되는 </a:t>
            </a:r>
            <a:r>
              <a:rPr lang="ko-KR" altLang="en-US" sz="12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헤더고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이게 최종적으로 </a:t>
            </a:r>
            <a:r>
              <a:rPr lang="ko-KR" altLang="en-US" sz="12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웹브라우저에서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이미지 요청 데이터로 나오게 됩니다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그리고 각 계층에는 이런 프로토콜이 있는데 저희가 다루는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 각각 트랜스포트와 인터넷 계층에 있는 걸 알 수 있습니다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0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두 계층에 대한 차이점은 </a:t>
            </a:r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OSI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계층은 각 계층이 서로 독립적으로 동작하면서 데이터를 전달하는 방식을 취하는 반면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TCP/IP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계층은 계층 간의 경계가 불명확하며 상위 계층이 하위 계층을 직접 제어한다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r>
              <a:rPr lang="en-US" altLang="ko-KR" sz="1200" u="sng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- EX)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TCP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 전송 계층에서 데이터를 분할하고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는 네트워크 계층에서 패킷을 생성한다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indent="0" algn="l">
              <a:buFontTx/>
              <a:buNone/>
            </a:pPr>
            <a:r>
              <a:rPr lang="en-US" altLang="ko-KR" sz="1200" b="0" i="0" dirty="0">
                <a:effectLst/>
                <a:latin typeface="Söhne"/>
              </a:rPr>
              <a:t>OSI </a:t>
            </a:r>
            <a:r>
              <a:rPr lang="ko-KR" altLang="en-US" sz="1200" b="0" i="0" dirty="0">
                <a:effectLst/>
                <a:latin typeface="Söhne"/>
              </a:rPr>
              <a:t>모델은 네트워크 구조를 기반으로 하며</a:t>
            </a:r>
            <a:r>
              <a:rPr lang="en-US" altLang="ko-KR" sz="1200" b="0" i="0" dirty="0">
                <a:effectLst/>
                <a:latin typeface="Söhne"/>
              </a:rPr>
              <a:t>, TCP/IP</a:t>
            </a:r>
            <a:r>
              <a:rPr lang="ko-KR" altLang="en-US" sz="1200" b="0" i="0" dirty="0">
                <a:effectLst/>
                <a:latin typeface="Söhne"/>
              </a:rPr>
              <a:t>는 프로토콜 스택을 기반으로 한다</a:t>
            </a:r>
            <a:r>
              <a:rPr lang="en-US" altLang="ko-KR" sz="1200" b="0" i="0" dirty="0">
                <a:effectLst/>
                <a:latin typeface="Söhne"/>
              </a:rPr>
              <a:t>.</a:t>
            </a:r>
            <a:endParaRPr lang="en-US" sz="36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85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TCPIP</a:t>
            </a:r>
            <a:r>
              <a:rPr lang="ko-KR" altLang="en-US" dirty="0"/>
              <a:t>의 각 계층에 대해 간단하게 얘기하고 넘어가겠습니다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가장 상위계층인 애플리케이션 계층입니다</a:t>
            </a:r>
            <a:r>
              <a:rPr lang="en-US" altLang="ko-KR" dirty="0"/>
              <a:t>. </a:t>
            </a:r>
            <a:r>
              <a:rPr lang="ko-KR" altLang="en-US" dirty="0"/>
              <a:t>웹 서비스나 이메일과 같은 서비스를 사용자에게 제공하는 계층으로</a:t>
            </a:r>
            <a:r>
              <a:rPr lang="en-US" altLang="ko-KR" dirty="0"/>
              <a:t>, </a:t>
            </a:r>
            <a:r>
              <a:rPr lang="ko-KR" altLang="en-US" dirty="0"/>
              <a:t>애플리케이션마다 별개로 존재하는 프로토콜이 독자적인 특징을 갖고 있어 애플리케이션의 종류만큼 다양한 프로토콜이 존재합니다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대표적으로는 웹서비스를 </a:t>
            </a:r>
            <a:r>
              <a:rPr lang="ko-KR" altLang="en-US" dirty="0" err="1"/>
              <a:t>제</a:t>
            </a:r>
            <a:r>
              <a:rPr lang="ko-KR" altLang="en-US" sz="12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제공할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때는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파일을 전송할 때는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FTP,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메일을 보낼 때는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SMTP,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메일을 받을 때는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POP3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프로토콜들을 사용하고 있습니다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 애플리케이션 계층은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OSI 7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계층의 애플리케이션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프로젠테이션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세션 계층의 기능을 담당한다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9C8D-AE93-417C-9B3E-C11FA48456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4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3</a:t>
            </a:r>
            <a:r>
              <a:rPr lang="ko-KR" altLang="en-US" dirty="0"/>
              <a:t>계층인 전송 계층에서는 포트 번호로 송신지 애플리케이션에서 보낸 데이터가 수신지 컴퓨터의 어떤 애플리케이션으로 전송돼야 할지를 식별합니다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포트 </a:t>
            </a:r>
            <a:r>
              <a:rPr lang="ko-KR" altLang="en-US" dirty="0" err="1"/>
              <a:t>번호란</a:t>
            </a:r>
            <a:r>
              <a:rPr lang="en-US" altLang="ko-KR" dirty="0"/>
              <a:t>, </a:t>
            </a:r>
            <a:r>
              <a:rPr lang="ko-KR" altLang="en-US" dirty="0"/>
              <a:t>데이터를 실행시키는 애플리케이션을 식별할 수 있는 주소 내지는 번호입니다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5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보통 </a:t>
            </a:r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웹이나 이메일과 같이 데이터의 신뢰성과 정확성이 중요한 애플리케이션에서 사용하 거나</a:t>
            </a:r>
            <a:r>
              <a:rPr 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UDP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데이터가 일부 유실되더라도 원할 하게 볼 수 있도록 빠른 데이터 전송이 필요한 애플리케이션에서 사용함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란 신뢰할 수 있고 정확한 데이터를 전달하기 위해서 전송 속도를 조절하거나 도달하지 않은 데이터를 재전송 하는 기능을 하는 프로토콜이다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Noto Sans CJK KR Regular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9C8D-AE93-417C-9B3E-C11FA48456C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77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인터넷 계층에서는 네트워크와 네트워크를 연결하여 직접 연결되지 않은 컴퓨터 간에 데이터 통신을 구현합니다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대신 이 작업에는 네트워크 장비가   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필요한데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바로 </a:t>
            </a:r>
            <a:r>
              <a:rPr lang="ko-KR" altLang="en-US" sz="1200" u="sng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라우터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주변에서 쉽게 찾을 수 있는 인터넷 공유기를 라우터라고 볼 수 있습니다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인터넷 계층은 데이터를 송신하는 호스트에서 수신하는 호스트까지 데이터 전송 경로를 책임진다</a:t>
            </a:r>
            <a:r>
              <a:rPr lang="en-US" altLang="ko-KR" sz="1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각 호스트는 인터넷에 연결된 호스트를 식별하기 위해 유일한 번호로 부여된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IP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주소를 갖고 있고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라우터는 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IP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주소를 기반으로 송신지 호스트에서 수신지 호스트까지 데이터를 전송할 경로를 찾아갑니다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따라서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Spoqa Han Sans"/>
              </a:rPr>
              <a:t>인터넷으로 연결된 모든 호스트와 중간 노드인 라우터는 반드시 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Spoqa Han Sans"/>
              </a:rPr>
              <a:t>IP </a:t>
            </a:r>
            <a:r>
              <a:rPr lang="ko-KR" altLang="en-US" b="0" i="0" u="sng" dirty="0">
                <a:solidFill>
                  <a:srgbClr val="555555"/>
                </a:solidFill>
                <a:effectLst/>
                <a:latin typeface="Spoqa Han Sans"/>
              </a:rPr>
              <a:t>계층의 기능을 갖고 있어야 합니다</a:t>
            </a:r>
            <a:r>
              <a:rPr lang="en-US" altLang="ko-KR" b="0" i="0" u="sng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9C8D-AE93-417C-9B3E-C11FA48456C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47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라우터들의 연쇄 작용을 </a:t>
            </a:r>
            <a:r>
              <a:rPr lang="ko-KR" altLang="en-US" sz="12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라우팅이라고하고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주소와 라우팅에 대해 규정한 프로토콜이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프로토콜입니다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1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1</a:t>
            </a:r>
            <a:r>
              <a:rPr lang="ko-KR" altLang="en-US" dirty="0"/>
              <a:t>계층인 네트워크 접속 계층은 인접한 네트워크 기기 간에 데이터를 전송하는 역할을 하는데요</a:t>
            </a:r>
            <a:r>
              <a:rPr lang="en-US" altLang="ko-KR" dirty="0"/>
              <a:t>. </a:t>
            </a:r>
            <a:r>
              <a:rPr lang="ko-KR" altLang="en-US" dirty="0"/>
              <a:t>이때 기기들은 물리적으로 연결이 되어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계층과는 달리 통신하는 상대방이 반드시 같은 프로토콜을 사용할 필요는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계층의 대표적인 프로토콜은 이더넷 프로토콜로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이더넷 프로토콜은 전송할 데이터를 패킷으로 분할하고</a:t>
            </a:r>
            <a:r>
              <a:rPr lang="en-US" altLang="ko-KR" dirty="0"/>
              <a:t>, </a:t>
            </a:r>
            <a:r>
              <a:rPr lang="ko-KR" altLang="en-US" dirty="0"/>
              <a:t>각 패킷에 대해 고유한 </a:t>
            </a:r>
            <a:r>
              <a:rPr lang="en-US" altLang="ko-KR" dirty="0"/>
              <a:t>MAC </a:t>
            </a:r>
            <a:r>
              <a:rPr lang="ko-KR" altLang="en-US" dirty="0"/>
              <a:t>주소를 할당하여 목적지를 지정한다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계층이 어떤 역할을 하는지 알았으니 이 계층들이 어떻게 흘러가는지 알아보겠습니다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9C8D-AE93-417C-9B3E-C11FA48456C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99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이 표는 </a:t>
            </a:r>
            <a:r>
              <a:rPr 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TCP/IP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에 의해 처리되고 전송되는 데이터의 모습을 나타낸 표인데요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.  </a:t>
            </a:r>
            <a:r>
              <a:rPr lang="ko-KR" altLang="en-US" sz="1200" kern="0" spc="-100" dirty="0" err="1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송신측에서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 위에서 아래로 단계를 거칠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때 마다 헤더가 하나씩 추가되고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, 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반대로 </a:t>
            </a:r>
            <a:r>
              <a:rPr lang="ko-KR" altLang="en-US" sz="1200" kern="0" spc="-100" dirty="0" err="1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수신측에서는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 계층을 통과할 때마다 헤더가 하나씩 제거 되는 것을 볼 수 있습니다</a:t>
            </a:r>
            <a:endParaRPr lang="en-US" altLang="ko-KR" sz="1200" kern="0" spc="-100" dirty="0">
              <a:solidFill>
                <a:srgbClr val="FF771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다음 페이지에서 송신과 수신에 대해 자세히 설명하도록 하겠습니다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</a:p>
          <a:p>
            <a:endParaRPr lang="en-US" altLang="ko-KR" sz="1200" kern="0" spc="-100" dirty="0">
              <a:solidFill>
                <a:srgbClr val="FF7710"/>
              </a:solidFill>
              <a:latin typeface="Pretendard Black" pitchFamily="34" charset="0"/>
              <a:cs typeface="Pretendard Black" pitchFamily="34" charset="0"/>
            </a:endParaRPr>
          </a:p>
          <a:p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(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역캡슐화 갔다 오고 난 후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)</a:t>
            </a:r>
          </a:p>
          <a:p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캡슐화 과정에서 각 계층에서 헤더 부분에 데이터를 집어넣고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, 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역캡슐화에서 각 계층에서 필요한 부분만 헤더에서 </a:t>
            </a:r>
            <a:r>
              <a:rPr lang="ko-KR" altLang="en-US" sz="1200" kern="0" spc="-100" dirty="0" err="1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떼오고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, </a:t>
            </a:r>
            <a:r>
              <a:rPr lang="ko-KR" altLang="en-US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최종적으로 수신자는 송신자가 보낸 원본 파일을 그대로 받을 수 있게 되는 것입니다</a:t>
            </a:r>
            <a:r>
              <a:rPr lang="en-US" altLang="ko-KR" sz="1200" kern="0" spc="-100" dirty="0">
                <a:solidFill>
                  <a:srgbClr val="FF7710"/>
                </a:solidFill>
                <a:latin typeface="Pretendard Black" pitchFamily="34" charset="0"/>
                <a:cs typeface="Pretendard Black" pitchFamily="34" charset="0"/>
              </a:rPr>
              <a:t>.</a:t>
            </a:r>
          </a:p>
          <a:p>
            <a:endParaRPr lang="en-US" altLang="ko-KR" sz="1200" kern="0" spc="-100" dirty="0">
              <a:solidFill>
                <a:srgbClr val="FF7710"/>
              </a:solidFill>
              <a:latin typeface="Pretendard Black" pitchFamily="34" charset="0"/>
              <a:cs typeface="Pretendard Black" pitchFamily="34" charset="0"/>
            </a:endParaRPr>
          </a:p>
          <a:p>
            <a:endParaRPr lang="en-US" altLang="ko-KR" sz="1200" kern="0" spc="-100" dirty="0">
              <a:solidFill>
                <a:srgbClr val="FF7710"/>
              </a:solidFill>
              <a:latin typeface="Pretendard Black" pitchFamily="34" charset="0"/>
              <a:cs typeface="Pretendard Black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1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발표 순서는 역사</a:t>
            </a:r>
            <a:r>
              <a:rPr lang="en-US" altLang="ko-KR" dirty="0"/>
              <a:t>, </a:t>
            </a:r>
            <a:r>
              <a:rPr lang="ko-KR" altLang="en-US" dirty="0"/>
              <a:t>계층과 흐름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신뢰할 수 있는 </a:t>
            </a:r>
            <a:r>
              <a:rPr lang="en-US" altLang="ko-KR" dirty="0"/>
              <a:t>TCP, </a:t>
            </a:r>
            <a:r>
              <a:rPr lang="ko-KR" altLang="en-US" dirty="0"/>
              <a:t>쓰이는 분야</a:t>
            </a:r>
            <a:r>
              <a:rPr lang="en-US" altLang="ko-KR" dirty="0"/>
              <a:t>, </a:t>
            </a:r>
            <a:r>
              <a:rPr lang="ko-KR" altLang="en-US" dirty="0"/>
              <a:t>그리고 마지막으로 </a:t>
            </a:r>
            <a:r>
              <a:rPr lang="en-US" altLang="ko-KR" dirty="0"/>
              <a:t>Q&amp;A</a:t>
            </a:r>
            <a:r>
              <a:rPr lang="ko-KR" altLang="en-US" dirty="0"/>
              <a:t> 시간을 갖도록 하겠습니다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송신측에</a:t>
            </a:r>
            <a:r>
              <a:rPr lang="ko-KR" altLang="en-US" dirty="0"/>
              <a:t> 해당 되는 캡슐화는 </a:t>
            </a:r>
            <a:r>
              <a:rPr lang="ko-KR" altLang="en-US" sz="1200" i="0" dirty="0">
                <a:solidFill>
                  <a:srgbClr val="666666"/>
                </a:solidFill>
                <a:effectLst/>
                <a:latin typeface="RIDIBatang"/>
              </a:rPr>
              <a:t>호스트의 각 계층을 지날 때 마다 해당 계층의 프로토콜을 처리하고 헤더를 추가하는 것인데요</a:t>
            </a:r>
            <a:r>
              <a:rPr lang="en-US" altLang="ko-KR" sz="1200" i="0" dirty="0">
                <a:solidFill>
                  <a:srgbClr val="666666"/>
                </a:solidFill>
                <a:effectLst/>
                <a:latin typeface="RIDIBatang"/>
              </a:rPr>
              <a:t>. </a:t>
            </a:r>
            <a:r>
              <a:rPr lang="ko-KR" altLang="en-US" sz="1200" i="0" dirty="0">
                <a:solidFill>
                  <a:srgbClr val="666666"/>
                </a:solidFill>
                <a:effectLst/>
                <a:latin typeface="RIDIBatang"/>
              </a:rPr>
              <a:t>송신 호스트의 각 계층에서 맡은 역할에 따라 프로토콜을 처리하고</a:t>
            </a:r>
            <a:r>
              <a:rPr lang="en-US" altLang="ko-KR" sz="1200" i="0" dirty="0">
                <a:solidFill>
                  <a:srgbClr val="666666"/>
                </a:solidFill>
                <a:effectLst/>
                <a:latin typeface="RIDIBatang"/>
              </a:rPr>
              <a:t> </a:t>
            </a:r>
            <a:r>
              <a:rPr lang="ko-KR" altLang="en-US" sz="1200" i="0" dirty="0">
                <a:solidFill>
                  <a:srgbClr val="666666"/>
                </a:solidFill>
                <a:effectLst/>
                <a:latin typeface="RIDIBatang"/>
              </a:rPr>
              <a:t>상위 계층으로부터 받은 데이터에 헤더 라는 정보를 붙여 하위 계층으로 넘깁니다</a:t>
            </a:r>
            <a:r>
              <a:rPr lang="en-US" altLang="ko-KR" sz="1200" i="0" dirty="0">
                <a:solidFill>
                  <a:srgbClr val="666666"/>
                </a:solidFill>
                <a:effectLst/>
                <a:latin typeface="RIDIBatang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dirty="0">
                <a:solidFill>
                  <a:srgbClr val="666666"/>
                </a:solidFill>
                <a:effectLst/>
                <a:latin typeface="RIDIBatang"/>
              </a:rPr>
              <a:t>헤더에는 </a:t>
            </a:r>
            <a:r>
              <a:rPr lang="ko-KR" altLang="en-US" sz="1200" i="0" dirty="0">
                <a:effectLst/>
                <a:latin typeface="RIDIBatang"/>
              </a:rPr>
              <a:t>수신 호스트의 해당 계층에서 데이터를 처리할 때 필요한 정보가 담겨 있고</a:t>
            </a:r>
            <a:r>
              <a:rPr lang="en-US" altLang="ko-KR" sz="1200" i="0" dirty="0">
                <a:effectLst/>
                <a:latin typeface="RIDIBatang"/>
              </a:rPr>
              <a:t>, </a:t>
            </a:r>
            <a:r>
              <a:rPr lang="ko-KR" altLang="en-US" sz="2000" dirty="0">
                <a:latin typeface="RIDIBatang"/>
              </a:rPr>
              <a:t>데이터는 </a:t>
            </a:r>
            <a:r>
              <a:rPr lang="en-US" altLang="ko-KR" sz="2000" i="0" dirty="0">
                <a:effectLst/>
                <a:latin typeface="RIDIBatang"/>
              </a:rPr>
              <a:t>-</a:t>
            </a:r>
            <a:r>
              <a:rPr lang="ko-KR" altLang="en-US" sz="2000" i="0" dirty="0">
                <a:effectLst/>
                <a:latin typeface="RIDIBatang"/>
              </a:rPr>
              <a:t>송신 호스트의 다음 하위 계층으로 전달하는 정보를 뜻합니다</a:t>
            </a:r>
            <a:endParaRPr lang="en-US" altLang="ko-KR" sz="20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i="0" dirty="0">
                <a:effectLst/>
                <a:latin typeface="RIDIBatang"/>
              </a:rPr>
              <a:t>상위 계층에서 받은 데이터를 해당 계층에서 헤더를 추가 한 다음 그 데이터를 하위 계층으로 전달합니다</a:t>
            </a:r>
            <a:r>
              <a:rPr lang="en-US" altLang="ko-KR" sz="2000" i="0" dirty="0">
                <a:effectLst/>
                <a:latin typeface="RIDIBatang"/>
              </a:rPr>
              <a:t>. </a:t>
            </a:r>
            <a:r>
              <a:rPr lang="ko-KR" altLang="en-US" sz="2000" i="0" dirty="0">
                <a:effectLst/>
                <a:latin typeface="RIDIBatang"/>
              </a:rPr>
              <a:t>데이터가 최하위 계층에 도달할 때까지 반복하는 것이 캡슐화 입니다</a:t>
            </a:r>
            <a:r>
              <a:rPr lang="en-US" altLang="ko-KR" sz="2000" i="0" dirty="0">
                <a:effectLst/>
                <a:latin typeface="RIDIBatang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i="0" dirty="0">
              <a:solidFill>
                <a:srgbClr val="666666"/>
              </a:solidFill>
              <a:effectLst/>
              <a:latin typeface="RIDIBatang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9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rgbClr val="666666"/>
                </a:solidFill>
                <a:latin typeface="RIDIBatang"/>
              </a:rPr>
              <a:t>역캡슐화는 캡슐화와 정반대의 방향으로 수신지 호스트의 각 계층을 지날 때 마다 해당 계층의 프로토콜을 처리하고 데이터의 헤더가 삭제되는 것이다</a:t>
            </a:r>
            <a:endParaRPr lang="en-US" altLang="ko-KR" sz="2000" i="0" dirty="0">
              <a:solidFill>
                <a:srgbClr val="666666"/>
              </a:solidFill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RIDIBatang"/>
              </a:rPr>
              <a:t>수신 호스트의 각 계층에서는 하위 계층으로부터 받은 데이터에 포함된 헤더 부분의 정보를 사용해서 해당 계층의 프로토콜을 처리한 후 헤더 부분을 제거한 데이터를 상위 계층으로 넘긴다</a:t>
            </a:r>
            <a:endParaRPr lang="en-US" altLang="ko-KR" sz="12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i="0" dirty="0">
                <a:effectLst/>
                <a:latin typeface="RIDIBatang"/>
              </a:rPr>
              <a:t>하위 계층에서 받은 데이터에서 헤더 부분만 제거하고 상위 계층으로 보낸다</a:t>
            </a:r>
            <a:r>
              <a:rPr lang="en-US" altLang="ko-KR" sz="1200" i="0" dirty="0">
                <a:effectLst/>
                <a:latin typeface="RIDIBatang"/>
              </a:rPr>
              <a:t>. </a:t>
            </a:r>
            <a:r>
              <a:rPr lang="ko-KR" altLang="en-US" sz="1200" i="0" dirty="0">
                <a:effectLst/>
                <a:latin typeface="RIDIBatang"/>
              </a:rPr>
              <a:t>이 과정을 최상위 계층에 닿을 때까지 반복하는 것이 역캡슐화다</a:t>
            </a:r>
            <a:r>
              <a:rPr lang="en-US" altLang="ko-KR" sz="1200" i="0" dirty="0">
                <a:effectLst/>
                <a:latin typeface="RIDIBatang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이런 과정을 거치는 이유는 데이터를 보내기 위해선 데이터의 앞부분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헤더에 전송하는데 필요한 정보를 붙여서 다음 계층으로 내보내기 때문입니다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sz="12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i="0" dirty="0">
              <a:effectLst/>
              <a:latin typeface="RIDIBatang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i="0" dirty="0">
                <a:effectLst/>
                <a:latin typeface="RIDIBatang"/>
              </a:rPr>
              <a:t>(</a:t>
            </a:r>
            <a:r>
              <a:rPr lang="ko-KR" altLang="en-US" sz="1200" i="0" dirty="0">
                <a:effectLst/>
                <a:latin typeface="RIDIBatang"/>
              </a:rPr>
              <a:t>데이터의 모습 페이지로 </a:t>
            </a:r>
            <a:r>
              <a:rPr lang="ko-KR" altLang="en-US" sz="1200" i="0" dirty="0" err="1">
                <a:effectLst/>
                <a:latin typeface="RIDIBatang"/>
              </a:rPr>
              <a:t>넘어감</a:t>
            </a:r>
            <a:r>
              <a:rPr lang="ko-KR" altLang="en-US" sz="1200" i="0" dirty="0">
                <a:effectLst/>
                <a:latin typeface="RIDIBatang"/>
              </a:rPr>
              <a:t> 단축키 </a:t>
            </a:r>
            <a:r>
              <a:rPr lang="en-US" altLang="ko-KR" sz="1200" i="0" dirty="0">
                <a:effectLst/>
                <a:latin typeface="RIDIBatang"/>
              </a:rPr>
              <a:t>P)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39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TCP IP</a:t>
            </a:r>
            <a:r>
              <a:rPr lang="ko-KR" altLang="en-US" dirty="0"/>
              <a:t>의 특징인데요 우선 </a:t>
            </a:r>
            <a:r>
              <a:rPr lang="en-US" altLang="ko-KR" dirty="0"/>
              <a:t>TCP</a:t>
            </a:r>
            <a:r>
              <a:rPr lang="ko-KR" altLang="en-US" dirty="0"/>
              <a:t>의 특징은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오류제어는 다루지 않고 넘어가도록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6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TCP</a:t>
            </a:r>
            <a:r>
              <a:rPr lang="ko-KR" altLang="en-US" dirty="0"/>
              <a:t>의 가장 큰 특징 중 하나는</a:t>
            </a:r>
            <a:r>
              <a:rPr lang="ko-KR" altLang="en-US" baseline="0" dirty="0"/>
              <a:t> 데이터의 순차 전송을 보장한다는 점이다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다음 그림처럼 송신자가 </a:t>
            </a:r>
            <a:r>
              <a:rPr lang="en-US" altLang="ko-KR" baseline="0" dirty="0"/>
              <a:t>1,2,3</a:t>
            </a:r>
            <a:r>
              <a:rPr lang="ko-KR" altLang="en-US" baseline="0" dirty="0"/>
              <a:t>순으로 데이터를 전송하면 수신자는 </a:t>
            </a:r>
            <a:r>
              <a:rPr lang="en-US" altLang="ko-KR" baseline="0" dirty="0"/>
              <a:t>1,2,3 </a:t>
            </a:r>
            <a:r>
              <a:rPr lang="ko-KR" altLang="en-US" baseline="0" dirty="0"/>
              <a:t>순으로 데이터를 수신하게 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매우 중요한데 순차 전송이 보장되지 않는다면 보내는 데이터의 순서가 바뀌어 다른 의미가 전달될 수 있기 때문이다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보장하는 방법은 다음과 같다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13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전송 계층의 단위를 패킷이라고 한다</a:t>
            </a:r>
            <a:r>
              <a:rPr lang="en-US" altLang="ko-KR" dirty="0"/>
              <a:t>. </a:t>
            </a:r>
            <a:r>
              <a:rPr lang="ko-KR" altLang="en-US" dirty="0"/>
              <a:t>이때 패킷에는 다음과 같이 </a:t>
            </a:r>
            <a:r>
              <a:rPr lang="en-US" altLang="ko-KR" dirty="0"/>
              <a:t>TCP</a:t>
            </a:r>
            <a:r>
              <a:rPr lang="ko-KR" altLang="en-US" baseline="0" dirty="0"/>
              <a:t> </a:t>
            </a:r>
            <a:r>
              <a:rPr lang="en-US" altLang="ko-KR" baseline="0" dirty="0"/>
              <a:t>Header</a:t>
            </a:r>
            <a:r>
              <a:rPr lang="ko-KR" altLang="en-US" baseline="0" dirty="0"/>
              <a:t>가 들어있는데 이 </a:t>
            </a:r>
            <a:r>
              <a:rPr lang="en-US" altLang="ko-KR" baseline="0" dirty="0"/>
              <a:t>TCP Header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Sequence number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Acknowledgment number</a:t>
            </a:r>
            <a:r>
              <a:rPr lang="ko-KR" altLang="en-US" baseline="0" dirty="0"/>
              <a:t>가 데이터의 순차 전송을 보장하는데 매우 중요한 부분을 차지한다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첫번째로 </a:t>
            </a:r>
            <a:r>
              <a:rPr lang="en-US" altLang="ko-KR" baseline="0" dirty="0"/>
              <a:t>Sequence number</a:t>
            </a:r>
            <a:r>
              <a:rPr lang="ko-KR" altLang="en-US" baseline="0" dirty="0"/>
              <a:t>는 송신자와 수신자가 서로 상대방에게 자신이 보내는 데이터 순서의 정보를 저장한다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en-US" altLang="ko-KR" baseline="0" dirty="0"/>
              <a:t>SEQ</a:t>
            </a:r>
            <a:r>
              <a:rPr lang="ko-KR" altLang="en-US" baseline="0" dirty="0"/>
              <a:t>를 통해 수신 측에서는 상대방이 지금까지 나에게 보낸 데이터의 총량을 알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전달받은 데이터의 순서를 맞추는데 사용된다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ACK</a:t>
            </a:r>
            <a:r>
              <a:rPr lang="ko-KR" altLang="en-US" baseline="0" dirty="0"/>
              <a:t>은 자신이 정상적으로 받은 데이터 정보를 저장한다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통해 다음 수신이 와야 하는 </a:t>
            </a:r>
            <a:r>
              <a:rPr lang="en-US" altLang="ko-KR" baseline="0" dirty="0"/>
              <a:t>SEQ</a:t>
            </a:r>
            <a:r>
              <a:rPr lang="ko-KR" altLang="en-US" baseline="0" dirty="0"/>
              <a:t>의 번호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상대방이 받은 데이터의 총량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누락 발생시 재전송해야하는 </a:t>
            </a:r>
            <a:r>
              <a:rPr lang="en-US" altLang="ko-KR" baseline="0" dirty="0"/>
              <a:t>SEQ</a:t>
            </a:r>
            <a:r>
              <a:rPr lang="ko-KR" altLang="en-US" baseline="0" dirty="0"/>
              <a:t>번호를 알 수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이 정보들을 토대로 재전송해야하는 </a:t>
            </a:r>
            <a:r>
              <a:rPr lang="en-US" altLang="ko-KR" baseline="0" dirty="0"/>
              <a:t>SEQ</a:t>
            </a:r>
            <a:r>
              <a:rPr lang="ko-KR" altLang="en-US" baseline="0" dirty="0"/>
              <a:t>번호의 데이터를 전송하면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두개의 </a:t>
            </a:r>
            <a:r>
              <a:rPr lang="en-US" altLang="ko-KR" baseline="0" dirty="0"/>
              <a:t>TCP</a:t>
            </a:r>
            <a:r>
              <a:rPr lang="ko-KR" altLang="en-US" baseline="0" dirty="0"/>
              <a:t> </a:t>
            </a:r>
            <a:r>
              <a:rPr lang="en-US" altLang="ko-KR" baseline="0" dirty="0"/>
              <a:t>HEADER</a:t>
            </a:r>
            <a:r>
              <a:rPr lang="ko-KR" altLang="en-US" baseline="0" dirty="0"/>
              <a:t>요소들을 통해 데이터의 순차 전송을 보장한다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210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</a:t>
            </a:r>
            <a:r>
              <a:rPr lang="ko-KR" altLang="en-US" baseline="0" dirty="0"/>
              <a:t> 과정을 거쳐 </a:t>
            </a:r>
            <a:r>
              <a:rPr lang="en-US" altLang="ko-KR" baseline="0" dirty="0"/>
              <a:t>TCP</a:t>
            </a:r>
            <a:r>
              <a:rPr lang="ko-KR" altLang="en-US" baseline="0" dirty="0"/>
              <a:t>를 통해 데이터들은 순차적으로 수신 </a:t>
            </a:r>
            <a:r>
              <a:rPr lang="ko-KR" altLang="en-US" baseline="0" dirty="0" err="1"/>
              <a:t>측에게</a:t>
            </a:r>
            <a:r>
              <a:rPr lang="ko-KR" altLang="en-US" baseline="0" dirty="0"/>
              <a:t> 전송된다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38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TCP</a:t>
            </a:r>
            <a:r>
              <a:rPr lang="ko-KR" altLang="en-US" dirty="0"/>
              <a:t>의 주요 특징 중 하나인 혼잡제어이다</a:t>
            </a:r>
            <a:r>
              <a:rPr lang="en-US" altLang="ko-KR" dirty="0"/>
              <a:t>. </a:t>
            </a:r>
            <a:r>
              <a:rPr lang="ko-KR" altLang="en-US" dirty="0"/>
              <a:t>여기서 혼잡이란 네트워크 내에 패킷의 수가 과도하게 증가하는 현상을 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우리가 실생활에서 겪을 수 있는 명절 고속도로위를 생각하면 쉽다</a:t>
            </a:r>
            <a:r>
              <a:rPr lang="en-US" altLang="ko-KR" dirty="0"/>
              <a:t>. </a:t>
            </a:r>
            <a:r>
              <a:rPr lang="ko-KR" altLang="en-US" dirty="0"/>
              <a:t>평소에는 막히지 않는 고속도로가 명절만 되면 그림과 같이 정체된다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 그런지 생각해보면 평소에는 고속도로가 수용할 수 있는 차량의 수보다 적은 차들이 이용하여 정체가 일어나지 않지만 명절이 되면 더 많은 차들이 고속도로를 통해 이동하기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네트워크에서의 혼잡도 송신 측에서 많은 양의 데이터를 보내려고 해 발생한다고 할 수 있다</a:t>
            </a:r>
            <a:r>
              <a:rPr lang="en-US" altLang="ko-KR" dirty="0"/>
              <a:t>. </a:t>
            </a:r>
            <a:r>
              <a:rPr lang="ko-KR" altLang="en-US" dirty="0"/>
              <a:t>이렇게 혼잡이 발생하면 데이터가 손실이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이를 제어하기위해 </a:t>
            </a:r>
            <a:r>
              <a:rPr lang="en-US" altLang="ko-KR" dirty="0"/>
              <a:t>TCP</a:t>
            </a:r>
            <a:r>
              <a:rPr lang="ko-KR" altLang="en-US" dirty="0"/>
              <a:t>는 송신 측에서 보내는 데이터전송속도를 제어한다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AIMD, slow Start, </a:t>
            </a:r>
            <a:r>
              <a:rPr lang="ko-KR" altLang="en-US" dirty="0"/>
              <a:t>빠른 재전송 등 많은 기법이 있는데 이중 우리는 </a:t>
            </a:r>
            <a:r>
              <a:rPr lang="en-US" altLang="ko-KR" dirty="0"/>
              <a:t>slow Start </a:t>
            </a:r>
            <a:r>
              <a:rPr lang="ko-KR" altLang="en-US" dirty="0"/>
              <a:t>기법만을 살펴보겠다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921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Slow</a:t>
            </a:r>
            <a:r>
              <a:rPr lang="en-US" altLang="ko-KR" baseline="0" dirty="0"/>
              <a:t> Start</a:t>
            </a:r>
            <a:r>
              <a:rPr lang="ko-KR" altLang="en-US" baseline="0" dirty="0"/>
              <a:t>란 직역하면 느린 출발이다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이처럼 송신자는 연결 초기에 데이터 </a:t>
            </a:r>
            <a:r>
              <a:rPr lang="ko-KR" altLang="en-US" baseline="0" dirty="0" err="1"/>
              <a:t>송출량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즉 데이터를 전송하는 총량을 낮게 하여 전송하면서 수신자가 수신했음을 확인하며 데이터 </a:t>
            </a:r>
            <a:r>
              <a:rPr lang="ko-KR" altLang="en-US" baseline="0" dirty="0" err="1"/>
              <a:t>송출량을</a:t>
            </a:r>
            <a:r>
              <a:rPr lang="ko-KR" altLang="en-US" baseline="0" dirty="0"/>
              <a:t> 조절하는 방법이다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그림에서 빨간색 박스를 보면 처음에는 적은 </a:t>
            </a:r>
            <a:r>
              <a:rPr lang="ko-KR" altLang="en-US" baseline="0" dirty="0" err="1"/>
              <a:t>데이터량을</a:t>
            </a:r>
            <a:r>
              <a:rPr lang="ko-KR" altLang="en-US" baseline="0" dirty="0"/>
              <a:t> 보내면서 점차 </a:t>
            </a:r>
            <a:r>
              <a:rPr lang="ko-KR" altLang="en-US" baseline="0" dirty="0" err="1"/>
              <a:t>데이터량을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배씩 늘리며 보낸다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</a:t>
            </a:r>
            <a:r>
              <a:rPr lang="en-US" altLang="ko-KR" baseline="0" dirty="0"/>
              <a:t>28</a:t>
            </a:r>
            <a:r>
              <a:rPr lang="ko-KR" altLang="en-US" baseline="0" dirty="0"/>
              <a:t>에서 임계점이라는 걸 만나 </a:t>
            </a:r>
            <a:r>
              <a:rPr lang="en-US" altLang="ko-KR" baseline="0" dirty="0"/>
              <a:t>1</a:t>
            </a:r>
            <a:r>
              <a:rPr lang="ko-KR" altLang="en-US" baseline="0" dirty="0"/>
              <a:t>씩 증가시키는데</a:t>
            </a:r>
            <a:endParaRPr lang="en-US" altLang="ko-KR" baseline="0" dirty="0"/>
          </a:p>
          <a:p>
            <a:r>
              <a:rPr lang="ko-KR" altLang="en-US" baseline="0" dirty="0"/>
              <a:t>그 이유는 </a:t>
            </a:r>
            <a:r>
              <a:rPr lang="ko-KR" altLang="en-US" baseline="0" dirty="0" err="1"/>
              <a:t>임계점</a:t>
            </a:r>
            <a:r>
              <a:rPr lang="ko-KR" altLang="en-US" baseline="0" dirty="0"/>
              <a:t> 전까지는 </a:t>
            </a:r>
            <a:r>
              <a:rPr lang="en-US" altLang="ko-KR" baseline="0" dirty="0"/>
              <a:t>2</a:t>
            </a:r>
            <a:r>
              <a:rPr lang="ko-KR" altLang="en-US" baseline="0" dirty="0"/>
              <a:t>배씩</a:t>
            </a:r>
            <a:r>
              <a:rPr lang="en-US" altLang="ko-KR" baseline="0" dirty="0"/>
              <a:t>, </a:t>
            </a:r>
            <a:r>
              <a:rPr lang="ko-KR" altLang="en-US" baseline="0" dirty="0"/>
              <a:t>즉 지수적으로 </a:t>
            </a:r>
            <a:r>
              <a:rPr lang="ko-KR" altLang="en-US" baseline="0" dirty="0" err="1"/>
              <a:t>증가시키다보면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데이터량이</a:t>
            </a:r>
            <a:r>
              <a:rPr lang="ko-KR" altLang="en-US" baseline="0" dirty="0"/>
              <a:t> 기하급수적으로 늘어나기떄문에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여기까지만 </a:t>
            </a:r>
            <a:r>
              <a:rPr lang="en-US" altLang="ko-KR" baseline="0" dirty="0"/>
              <a:t>slow Start</a:t>
            </a:r>
            <a:r>
              <a:rPr lang="ko-KR" altLang="en-US" baseline="0" dirty="0"/>
              <a:t>를 사용하겠다</a:t>
            </a:r>
            <a:r>
              <a:rPr lang="en-US" altLang="ko-KR" baseline="0" dirty="0"/>
              <a:t>’</a:t>
            </a:r>
            <a:r>
              <a:rPr lang="ko-KR" altLang="en-US" baseline="0" dirty="0"/>
              <a:t> 임계점이라는 것을 정해둔다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이후</a:t>
            </a:r>
            <a:r>
              <a:rPr lang="en-US" altLang="ko-KR" baseline="0" dirty="0"/>
              <a:t>, 1</a:t>
            </a:r>
            <a:r>
              <a:rPr lang="ko-KR" altLang="en-US" baseline="0" dirty="0"/>
              <a:t>씩 증가하다 네트워크에 혼잡이 발생할 수 있는 데이터 </a:t>
            </a:r>
            <a:r>
              <a:rPr lang="ko-KR" altLang="en-US" baseline="0" dirty="0" err="1"/>
              <a:t>송출량에</a:t>
            </a:r>
            <a:r>
              <a:rPr lang="ko-KR" altLang="en-US" baseline="0" dirty="0"/>
              <a:t> 도달하면 다시 </a:t>
            </a:r>
            <a:r>
              <a:rPr lang="ko-KR" altLang="en-US" baseline="0" dirty="0" err="1"/>
              <a:t>데이터량을</a:t>
            </a:r>
            <a:r>
              <a:rPr lang="ko-KR" altLang="en-US" baseline="0" dirty="0"/>
              <a:t> 줄여 </a:t>
            </a:r>
            <a:r>
              <a:rPr lang="en-US" altLang="ko-KR" baseline="0" dirty="0"/>
              <a:t>slow start</a:t>
            </a:r>
            <a:r>
              <a:rPr lang="ko-KR" altLang="en-US" baseline="0" dirty="0"/>
              <a:t>를 진행하는 사이클을 반복하며 데이터를 수신자에게 전송한다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21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송신측의</a:t>
            </a:r>
            <a:r>
              <a:rPr lang="ko-KR" altLang="en-US" sz="1200" dirty="0"/>
              <a:t> 데이터 전송속도가 너무 빨라 수신 측에서 데이터를 처리하기전에 너무 많은 데이터를 받아 저장용량이 초과하여 데이터가 손실되는 현상을 말한다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이를 비유하면 다음과 같다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81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(</a:t>
            </a:r>
            <a:r>
              <a:rPr lang="ko-KR" altLang="en-US" sz="1200" dirty="0" err="1"/>
              <a:t>슬라이드쇼해야돼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멋사</a:t>
            </a:r>
            <a:r>
              <a:rPr lang="ko-KR" altLang="en-US" sz="1200" dirty="0"/>
              <a:t> 대표가 부대표가 과제를 모두 처리하기전에 너무 많은</a:t>
            </a:r>
            <a:r>
              <a:rPr lang="ko-KR" altLang="en-US" sz="1200" baseline="0" dirty="0"/>
              <a:t> </a:t>
            </a:r>
            <a:r>
              <a:rPr lang="ko-KR" altLang="en-US" sz="1200" baseline="0" dirty="0" err="1"/>
              <a:t>과제량을</a:t>
            </a:r>
            <a:r>
              <a:rPr lang="ko-KR" altLang="en-US" sz="1200" baseline="0" dirty="0"/>
              <a:t> 주어 부대표는 마지막으로 줬던 과제가 뭐였는지 까먹는다</a:t>
            </a:r>
            <a:r>
              <a:rPr lang="en-US" altLang="ko-KR" sz="1200" baseline="0" dirty="0"/>
              <a:t>.</a:t>
            </a:r>
            <a:r>
              <a:rPr lang="ko-KR" altLang="en-US" sz="1200" baseline="0" dirty="0"/>
              <a:t> 이는 데이터 손실이 일어난 것과 같다고 할 수 있다</a:t>
            </a:r>
            <a:r>
              <a:rPr lang="en-US" altLang="ko-KR" sz="1200" baseline="0" dirty="0"/>
              <a:t>. </a:t>
            </a:r>
            <a:r>
              <a:rPr lang="ko-KR" altLang="en-US" sz="1200" baseline="0" dirty="0"/>
              <a:t>그러면 이를 방지하기 위해서는 어떻게 해야할까</a:t>
            </a:r>
            <a:r>
              <a:rPr lang="en-US" altLang="ko-KR" sz="1200" baseline="0" dirty="0"/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9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dirty="0">
                <a:latin typeface="더잠실 OTF 3 Regular"/>
                <a:ea typeface="더잠실 OTF 3 Regular"/>
              </a:rPr>
              <a:t>TCP/IP</a:t>
            </a:r>
            <a:r>
              <a:rPr lang="ko-KR" altLang="en-US" sz="1200" dirty="0">
                <a:latin typeface="더잠실 OTF 3 Regular"/>
                <a:ea typeface="더잠실 OTF 3 Regular"/>
              </a:rPr>
              <a:t>에 대해 설명하기 전 인터넷에 대해 짧게 설명을 하고 넘어가도록 하겠습니다</a:t>
            </a:r>
            <a:endParaRPr lang="en-US" altLang="ko-KR" sz="12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r>
              <a:rPr lang="ko-KR" altLang="en-US" sz="1200" dirty="0">
                <a:latin typeface="더잠실 OTF 3 Regular"/>
                <a:ea typeface="더잠실 OTF 3 Regular"/>
              </a:rPr>
              <a:t>인터넷은 전세계에 걸쳐 파일 전송 등의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데이터 송신 서비스를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받을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수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있는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컴퓨터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네트워크의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ko-KR" altLang="en-US" sz="1200" dirty="0">
                <a:latin typeface="더잠실 OTF 3 Regular"/>
                <a:ea typeface="더잠실 OTF 3 Regular"/>
              </a:rPr>
              <a:t>시스템</a:t>
            </a:r>
            <a:endParaRPr lang="en-US" altLang="ko-KR" sz="12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r>
              <a:rPr lang="ko-KR" altLang="en-US" sz="1200" dirty="0">
                <a:latin typeface="더잠실 OTF 3 Regular"/>
                <a:ea typeface="더잠실 OTF 3 Regular"/>
              </a:rPr>
              <a:t>사용자는 사업자가 만들어 놓은 네트워크 인프라</a:t>
            </a:r>
            <a:r>
              <a:rPr lang="en-US" altLang="ko-KR" sz="1200" dirty="0">
                <a:latin typeface="더잠실 OTF 3 Regular"/>
                <a:ea typeface="더잠실 OTF 3 Regular"/>
              </a:rPr>
              <a:t>, </a:t>
            </a:r>
            <a:r>
              <a:rPr lang="ko-KR" altLang="en-US" sz="1200" dirty="0">
                <a:latin typeface="더잠실 OTF 3 Regular"/>
                <a:ea typeface="더잠실 OTF 3 Regular"/>
              </a:rPr>
              <a:t>즉 인터넷을 통신 비용을 지불하며 사용하고 있는 것이다</a:t>
            </a:r>
          </a:p>
          <a:p>
            <a:pPr lvl="0">
              <a:defRPr/>
            </a:pPr>
            <a:endParaRPr lang="en-US" altLang="ko-KR" sz="12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r>
              <a:rPr lang="ko-KR" altLang="en-US" sz="1200" dirty="0">
                <a:latin typeface="더잠실 OTF 3 Regular"/>
                <a:ea typeface="더잠실 OTF 3 Regular"/>
              </a:rPr>
              <a:t>이 인프라를 통해 데이터를 디지털 신호로 바꿔 전달하고 받은 디지털 신호를 다시 데이터로 바꿔가며 네트워크 통신이 이루어짐</a:t>
            </a:r>
            <a:endParaRPr lang="en-US" altLang="ko-KR" sz="12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endParaRPr lang="en-US" altLang="ko-KR" sz="1200" dirty="0">
              <a:latin typeface="더잠실 OTF 3 Regular"/>
              <a:ea typeface="더잠실 OTF 3 Regul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더잠실 OTF 3 Regular"/>
                <a:ea typeface="더잠실 OTF 3 Regular"/>
              </a:rPr>
              <a:t>이 네트워크 통신을 위해 미리 정해 놓은 공통된 매뉴얼을 프로토콜이라고 하는데 이 프로토콜의 집합이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82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이런 </a:t>
            </a:r>
            <a:r>
              <a:rPr lang="ko-KR" altLang="en-US" sz="1200" baseline="0" dirty="0" err="1"/>
              <a:t>흐름차이로</a:t>
            </a:r>
            <a:r>
              <a:rPr lang="ko-KR" altLang="en-US" sz="1200" baseline="0" dirty="0"/>
              <a:t> 인해 발생하는 문제를 </a:t>
            </a:r>
            <a:r>
              <a:rPr lang="en-US" altLang="ko-KR" sz="1200" baseline="0" dirty="0"/>
              <a:t>TCP</a:t>
            </a:r>
            <a:r>
              <a:rPr lang="ko-KR" altLang="en-US" sz="1200" baseline="0" dirty="0"/>
              <a:t>는 </a:t>
            </a:r>
            <a:r>
              <a:rPr lang="ko-KR" altLang="en-US" sz="1200" baseline="0" dirty="0" err="1"/>
              <a:t>흐름제어를</a:t>
            </a:r>
            <a:r>
              <a:rPr lang="ko-KR" altLang="en-US" sz="1200" baseline="0" dirty="0"/>
              <a:t> 통해 해결해준다</a:t>
            </a:r>
            <a:r>
              <a:rPr lang="en-US" altLang="ko-KR" sz="1200" baseline="0" dirty="0"/>
              <a:t>. TCP</a:t>
            </a:r>
            <a:r>
              <a:rPr lang="ko-KR" altLang="en-US" sz="1200" baseline="0" dirty="0"/>
              <a:t>는 </a:t>
            </a:r>
            <a:r>
              <a:rPr lang="ko-KR" altLang="en-US" sz="1200" baseline="0" dirty="0" err="1"/>
              <a:t>수신측이</a:t>
            </a:r>
            <a:r>
              <a:rPr lang="ko-KR" altLang="en-US" sz="1200" baseline="0" dirty="0"/>
              <a:t> </a:t>
            </a:r>
            <a:r>
              <a:rPr lang="ko-KR" altLang="en-US" sz="1200" baseline="0" dirty="0" err="1"/>
              <a:t>송신측에게</a:t>
            </a:r>
            <a:r>
              <a:rPr lang="ko-KR" altLang="en-US" sz="1200" baseline="0" dirty="0"/>
              <a:t> 자신의 상태를 알리는 알림으로써 데이터를 받을 상태가 되었다고 하면 송신자는 이를 토대로 데이터를 전송할 수 </a:t>
            </a:r>
            <a:r>
              <a:rPr lang="ko-KR" altLang="en-US" sz="1200" baseline="0" dirty="0" err="1"/>
              <a:t>있게됨으로써</a:t>
            </a:r>
            <a:r>
              <a:rPr lang="ko-KR" altLang="en-US" sz="1200" baseline="0" dirty="0"/>
              <a:t> </a:t>
            </a:r>
            <a:r>
              <a:rPr lang="ko-KR" altLang="en-US" sz="1200" baseline="0" dirty="0" err="1"/>
              <a:t>흐름제어를</a:t>
            </a:r>
            <a:r>
              <a:rPr lang="ko-KR" altLang="en-US" sz="1200" baseline="0" dirty="0"/>
              <a:t> 할 수 있다</a:t>
            </a:r>
            <a:r>
              <a:rPr lang="en-US" altLang="ko-KR" sz="1200" baseline="0" dirty="0"/>
              <a:t>. </a:t>
            </a:r>
            <a:r>
              <a:rPr lang="ko-KR" altLang="en-US" sz="1200" baseline="0" dirty="0"/>
              <a:t>바로 위 그림처럼 말이다</a:t>
            </a:r>
            <a:r>
              <a:rPr lang="en-US" altLang="ko-KR" sz="1200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TCP</a:t>
            </a:r>
            <a:r>
              <a:rPr lang="ko-KR" altLang="en-US" dirty="0"/>
              <a:t>의 특징을 모두 살펴보았는데</a:t>
            </a:r>
            <a:r>
              <a:rPr lang="en-US" altLang="ko-KR" dirty="0"/>
              <a:t>, </a:t>
            </a:r>
            <a:r>
              <a:rPr lang="ko-KR" altLang="en-US" dirty="0"/>
              <a:t>데이터 순차전송보장</a:t>
            </a:r>
            <a:r>
              <a:rPr lang="en-US" altLang="ko-KR" dirty="0"/>
              <a:t>, </a:t>
            </a:r>
            <a:r>
              <a:rPr lang="ko-KR" altLang="en-US" dirty="0" err="1"/>
              <a:t>흐름제어</a:t>
            </a:r>
            <a:r>
              <a:rPr lang="en-US" altLang="ko-KR" dirty="0"/>
              <a:t>, </a:t>
            </a:r>
            <a:r>
              <a:rPr lang="ko-KR" altLang="en-US" dirty="0"/>
              <a:t>혼잡제어등의 특징들을 통해 </a:t>
            </a:r>
            <a:r>
              <a:rPr lang="en-US" altLang="ko-KR" dirty="0"/>
              <a:t>TCP</a:t>
            </a:r>
            <a:r>
              <a:rPr lang="ko-KR" altLang="en-US" dirty="0"/>
              <a:t>는 </a:t>
            </a:r>
            <a:r>
              <a:rPr lang="ko-KR" altLang="en-US" dirty="0" err="1"/>
              <a:t>신뢰성있는</a:t>
            </a:r>
            <a:r>
              <a:rPr lang="ko-KR" altLang="en-US" dirty="0"/>
              <a:t> 데이터 통신 이라고 불린다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1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IP</a:t>
            </a:r>
            <a:r>
              <a:rPr lang="ko-KR" altLang="en-US" dirty="0"/>
              <a:t>로 큰 특징으로는 다음과 같은 것들이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20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주요 </a:t>
            </a:r>
            <a:r>
              <a:rPr lang="ko-KR" altLang="en-US" dirty="0" err="1"/>
              <a:t>특징중</a:t>
            </a:r>
            <a:r>
              <a:rPr lang="ko-KR" altLang="en-US" dirty="0"/>
              <a:t> 하나인 </a:t>
            </a:r>
            <a:r>
              <a:rPr lang="ko-KR" altLang="en-US" dirty="0" err="1"/>
              <a:t>비연결형</a:t>
            </a:r>
            <a:r>
              <a:rPr lang="ko-KR" altLang="en-US" dirty="0"/>
              <a:t> 서비스이다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ko-KR" altLang="en-US" dirty="0" err="1"/>
              <a:t>아래보이는</a:t>
            </a:r>
            <a:r>
              <a:rPr lang="ko-KR" altLang="en-US" dirty="0"/>
              <a:t> 빨간 박스가 </a:t>
            </a:r>
            <a:r>
              <a:rPr lang="ko-KR" altLang="en-US" dirty="0" err="1"/>
              <a:t>비연결형</a:t>
            </a:r>
            <a:r>
              <a:rPr lang="ko-KR" altLang="en-US" dirty="0"/>
              <a:t> 서비스이다</a:t>
            </a:r>
            <a:r>
              <a:rPr lang="en-US" altLang="ko-KR" dirty="0"/>
              <a:t>. </a:t>
            </a:r>
            <a:r>
              <a:rPr lang="ko-KR" altLang="en-US" dirty="0"/>
              <a:t>이는 패킷의 전달 순서</a:t>
            </a:r>
            <a:r>
              <a:rPr lang="en-US" altLang="ko-KR" dirty="0"/>
              <a:t>, </a:t>
            </a:r>
            <a:r>
              <a:rPr lang="ko-KR" altLang="en-US" dirty="0"/>
              <a:t>패킷 분실 여부 등에서 </a:t>
            </a:r>
            <a:r>
              <a:rPr lang="ko-KR" altLang="en-US" dirty="0" err="1"/>
              <a:t>연결형</a:t>
            </a:r>
            <a:r>
              <a:rPr lang="ko-KR" altLang="en-US" dirty="0"/>
              <a:t> 서비스보다 신뢰성이 떨어지는 전송 방식이며</a:t>
            </a:r>
            <a:r>
              <a:rPr lang="en-US" altLang="ko-KR" dirty="0"/>
              <a:t>, </a:t>
            </a:r>
            <a:r>
              <a:rPr lang="ko-KR" altLang="en-US" dirty="0"/>
              <a:t>패킷이 서로 다른 경로를 통해 목적지 호스트로 전달되기 때문에 패킷이 도착하는 순서가 일정하지 않을 수 있음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err="1"/>
              <a:t>상위계층인</a:t>
            </a:r>
            <a:r>
              <a:rPr lang="ko-KR" altLang="en-US" dirty="0"/>
              <a:t> </a:t>
            </a:r>
            <a:r>
              <a:rPr lang="ko-KR" altLang="en-US" dirty="0" err="1"/>
              <a:t>전송계층은</a:t>
            </a:r>
            <a:r>
              <a:rPr lang="ko-KR" altLang="en-US" dirty="0"/>
              <a:t> 수신한 패킷 순서를 재조정하는 기능이 필요하다 그래서 이를 보완하기 위해</a:t>
            </a:r>
            <a:r>
              <a:rPr lang="en-US" altLang="ko-KR" dirty="0"/>
              <a:t>TCP</a:t>
            </a:r>
            <a:r>
              <a:rPr lang="ko-KR" altLang="en-US" dirty="0"/>
              <a:t>에서는 전에 말한 데이터 순차 전송을 보장하기위해 </a:t>
            </a:r>
            <a:r>
              <a:rPr lang="en-US" altLang="ko-KR" dirty="0"/>
              <a:t>SEQ</a:t>
            </a:r>
            <a:r>
              <a:rPr lang="ko-KR" altLang="en-US" dirty="0"/>
              <a:t>와 </a:t>
            </a:r>
            <a:r>
              <a:rPr lang="en-US" altLang="ko-KR" dirty="0"/>
              <a:t>ACK</a:t>
            </a:r>
            <a:r>
              <a:rPr lang="ko-KR" altLang="en-US" dirty="0"/>
              <a:t>라는 요소를 헤더에 갖고있다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0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큰 특징은 패킷을 분할 및 병합하는 기능을 가지고 있다는 점이다</a:t>
            </a:r>
            <a:r>
              <a:rPr lang="en-US" altLang="ko-KR" dirty="0"/>
              <a:t>. </a:t>
            </a:r>
            <a:r>
              <a:rPr lang="ko-KR" altLang="en-US" dirty="0"/>
              <a:t>이는 서로 다른 네트워크끼리 통신을 가능케하는 특징이다</a:t>
            </a:r>
            <a:r>
              <a:rPr lang="en-US" altLang="ko-KR" dirty="0"/>
              <a:t>. </a:t>
            </a:r>
            <a:r>
              <a:rPr lang="ko-KR" altLang="en-US" dirty="0"/>
              <a:t>집이 모두 다른 형태를 </a:t>
            </a:r>
            <a:r>
              <a:rPr lang="ko-KR" altLang="en-US" dirty="0" err="1"/>
              <a:t>띈것</a:t>
            </a:r>
            <a:r>
              <a:rPr lang="ko-KR" altLang="en-US" dirty="0"/>
              <a:t> 처럼 네트워크도 케이블</a:t>
            </a:r>
            <a:r>
              <a:rPr lang="en-US" altLang="ko-KR" dirty="0"/>
              <a:t>, </a:t>
            </a:r>
            <a:r>
              <a:rPr lang="ko-KR" altLang="en-US" dirty="0" err="1"/>
              <a:t>통신형식</a:t>
            </a:r>
            <a:r>
              <a:rPr lang="ko-KR" altLang="en-US" dirty="0"/>
              <a:t> 등이 모두 </a:t>
            </a:r>
            <a:r>
              <a:rPr lang="ko-KR" altLang="en-US" dirty="0" err="1"/>
              <a:t>제각각이다</a:t>
            </a:r>
            <a:r>
              <a:rPr lang="en-US" altLang="ko-KR" dirty="0"/>
              <a:t>. </a:t>
            </a:r>
            <a:r>
              <a:rPr lang="ko-KR" altLang="en-US" dirty="0"/>
              <a:t>하지만 각각 네트워크의 프레임크기에 맞게 분할 하였다가 다시 병합함으로써 통신을 가능하게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10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IP</a:t>
            </a:r>
            <a:r>
              <a:rPr lang="ko-KR" altLang="en-US" dirty="0"/>
              <a:t>의 특징은 </a:t>
            </a:r>
            <a:r>
              <a:rPr lang="en-US" altLang="ko-KR" dirty="0"/>
              <a:t>Best Effort</a:t>
            </a:r>
            <a:r>
              <a:rPr lang="ko-KR" altLang="en-US" dirty="0"/>
              <a:t>원칙에 따른 전송 기능을 제공한다는 점이다</a:t>
            </a:r>
            <a:r>
              <a:rPr lang="en-US" altLang="ko-KR" dirty="0"/>
              <a:t>. </a:t>
            </a:r>
            <a:r>
              <a:rPr lang="ko-KR" altLang="en-US" dirty="0"/>
              <a:t>이는 요즘은 사용하지않지만 가끔 사용하는 편지 배송을 예시로 들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편지에 주소를 적어 보내면 우체부 아저씨가 수거해서 우체국에 모아서 보낼 주소지의 우체국으로 보낸 후 다시 우체부 아저씨가 주소지의 우편함에 편지를 가져다 놓게 된다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 (</a:t>
            </a:r>
            <a:r>
              <a:rPr lang="ko-KR" altLang="en-US" dirty="0">
                <a:sym typeface="Wingdings" panose="05000000000000000000" pitchFamily="2" charset="2"/>
              </a:rPr>
              <a:t>슬라이드 끝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이때 이 편지는 실제 사람에게 직접 전달해 주는 것이 아니고 또한 편지 받은 사람이 잘 받았다고 연락하는 것이 아니기에 편지를 보내는 사람은 잘 도착했는지 알 방법이 없음</a:t>
            </a:r>
            <a:r>
              <a:rPr lang="en-US" altLang="ko-KR" dirty="0"/>
              <a:t>. </a:t>
            </a:r>
            <a:r>
              <a:rPr lang="ko-KR" altLang="en-US" dirty="0"/>
              <a:t>이것처럼 우체국은 최선의 노력을 다해 목적지 주소로 편지를 보내지만 실제 사람에게 전달 되었는지에 대해 보장하지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054C-6CAA-4AE6-BAD5-209F5EDD74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8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주고 받는 두 사이에 주고 받음이 확실함</a:t>
            </a:r>
            <a:endParaRPr lang="en-US" altLang="ko-KR" dirty="0"/>
          </a:p>
          <a:p>
            <a:r>
              <a:rPr lang="ko-KR" altLang="en-US" dirty="0"/>
              <a:t>보낸 쪽에서는 내가 보낸 데이터를 상대방이 받았다는 응답을 보내야만 나머지를 보낼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방법으로 데이터의 신뢰성을 높여준다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2B378-9F81-4379-A98F-22B0861E5D0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84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방대한 양의 데이터는 하나의 패킷으로만 주고 받기엔 무리가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2B378-9F81-4379-A98F-22B0861E5D0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798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네트워크 통신망을 통해 패킷을 이동시키면 이동시키는 과정에서 패킷이 사라지거나 순서가 바뀔 수 있다</a:t>
            </a:r>
            <a:r>
              <a:rPr lang="en-US" altLang="ko-KR" dirty="0"/>
              <a:t>. &lt;</a:t>
            </a:r>
            <a:r>
              <a:rPr lang="ko-KR" altLang="en-US" dirty="0"/>
              <a:t>슬라이드 쇼 해서 애니메이션 보면 </a:t>
            </a:r>
            <a:r>
              <a:rPr lang="ko-KR" altLang="en-US" dirty="0" err="1"/>
              <a:t>태킷이</a:t>
            </a:r>
            <a:r>
              <a:rPr lang="ko-KR" altLang="en-US" dirty="0"/>
              <a:t> 사라지거나 움직임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이러한 것을 </a:t>
            </a:r>
            <a:r>
              <a:rPr lang="en-US" altLang="ko-KR" dirty="0" err="1"/>
              <a:t>tcp</a:t>
            </a:r>
            <a:r>
              <a:rPr lang="ko-KR" altLang="en-US" dirty="0"/>
              <a:t>가 도와주고 해결해주는데  </a:t>
            </a:r>
            <a:r>
              <a:rPr lang="en-US" altLang="ko-KR" dirty="0"/>
              <a:t>&lt;</a:t>
            </a:r>
            <a:r>
              <a:rPr lang="ko-KR" altLang="en-US" dirty="0"/>
              <a:t>이건 다음페이지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2B378-9F81-4379-A98F-22B0861E5D0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274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dirty="0"/>
              <a:t>CHECKSUM </a:t>
            </a:r>
            <a:r>
              <a:rPr lang="ko-KR" altLang="en-US" sz="1200" dirty="0"/>
              <a:t>부분을 통해 </a:t>
            </a:r>
            <a:endParaRPr lang="en-US" altLang="ko-KR" sz="1200" dirty="0"/>
          </a:p>
          <a:p>
            <a:r>
              <a:rPr lang="ko-KR" altLang="en-US" sz="1200" dirty="0"/>
              <a:t>송신자가 보낸 데이터가 제대로 보내졌는지 확인 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0" indent="0">
              <a:buFontTx/>
              <a:buNone/>
            </a:pPr>
            <a:r>
              <a:rPr lang="ko-KR" altLang="en-US" sz="1200" dirty="0"/>
              <a:t>잘못 보내졌을 경우 </a:t>
            </a:r>
            <a:r>
              <a:rPr lang="en-US" altLang="ko-KR" sz="1200" dirty="0"/>
              <a:t>= reset(0) </a:t>
            </a:r>
            <a:r>
              <a:rPr lang="ko-KR" altLang="en-US" sz="1200" dirty="0"/>
              <a:t>값을 보낸다</a:t>
            </a:r>
            <a:r>
              <a:rPr lang="en-US" altLang="ko-KR" sz="1200" dirty="0"/>
              <a:t>. </a:t>
            </a:r>
          </a:p>
          <a:p>
            <a:pPr marL="457200" indent="-457200">
              <a:buFontTx/>
              <a:buChar char="-"/>
            </a:pPr>
            <a:endParaRPr lang="en-US" altLang="ko-KR" sz="1200" dirty="0"/>
          </a:p>
          <a:p>
            <a:pPr marL="0" indent="0">
              <a:buFontTx/>
              <a:buNone/>
            </a:pPr>
            <a:r>
              <a:rPr lang="ko-KR" altLang="en-US" sz="1200" dirty="0"/>
              <a:t>제대로 보내졌을 경우 </a:t>
            </a:r>
            <a:r>
              <a:rPr lang="en-US" altLang="ko-KR" sz="1200" dirty="0"/>
              <a:t>= set(1)</a:t>
            </a:r>
            <a:r>
              <a:rPr lang="ko-KR" altLang="en-US" sz="1200" dirty="0"/>
              <a:t>을 일렬번호에 </a:t>
            </a:r>
            <a:r>
              <a:rPr lang="en-US" altLang="ko-KR" sz="1200" dirty="0"/>
              <a:t>+1 </a:t>
            </a:r>
            <a:r>
              <a:rPr lang="ko-KR" altLang="en-US" sz="1200" dirty="0"/>
              <a:t>값을 넣어주면 된다</a:t>
            </a:r>
            <a:r>
              <a:rPr lang="en-US" altLang="ko-KR" sz="1200" dirty="0"/>
              <a:t>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73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200" dirty="0"/>
              <a:t>순서가 뒤바뀐 데이터도 문제가 되지 않는다</a:t>
            </a:r>
            <a:r>
              <a:rPr lang="en-US" altLang="ko-KR" sz="1200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1200" dirty="0"/>
          </a:p>
          <a:p>
            <a:pPr marL="0" indent="0">
              <a:buFontTx/>
              <a:buNone/>
            </a:pPr>
            <a:r>
              <a:rPr lang="ko-KR" altLang="en-US" sz="1200" dirty="0"/>
              <a:t>할당되어 있는 번호가 있기에</a:t>
            </a:r>
            <a:endParaRPr lang="en-US" altLang="ko-KR" sz="1200" dirty="0"/>
          </a:p>
          <a:p>
            <a:pPr marL="571500" indent="-571500">
              <a:buFontTx/>
              <a:buChar char="-"/>
            </a:pPr>
            <a:endParaRPr lang="en-US" altLang="ko-KR" sz="1200" dirty="0"/>
          </a:p>
          <a:p>
            <a:pPr marL="0" indent="0">
              <a:buFontTx/>
              <a:buNone/>
            </a:pPr>
            <a:r>
              <a:rPr lang="ko-KR" altLang="en-US" sz="1200" dirty="0"/>
              <a:t>수신자 측에서 이러한 순서대로 데이터를 정렬하여 </a:t>
            </a:r>
            <a:r>
              <a:rPr lang="ko-KR" altLang="en-US" sz="1200" dirty="0" err="1"/>
              <a:t>붙여주기만</a:t>
            </a:r>
            <a:r>
              <a:rPr lang="ko-KR" altLang="en-US" sz="1200" dirty="0"/>
              <a:t> 하면 된다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2B378-9F81-4379-A98F-22B0861E5D0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7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 dirty="0">
                <a:latin typeface="더잠실 OTF 3 Regular"/>
                <a:ea typeface="더잠실 OTF 3 Regular"/>
              </a:rPr>
              <a:t>TCP/IP(Transmission Control Protocol/Internet Protocol)</a:t>
            </a:r>
            <a:r>
              <a:rPr lang="ko-KR" altLang="en-US" sz="1200" dirty="0">
                <a:latin typeface="더잠실 OTF 3 Regular"/>
                <a:ea typeface="더잠실 OTF 3 Regular"/>
              </a:rPr>
              <a:t>입니다</a:t>
            </a:r>
            <a:r>
              <a:rPr lang="en-US" altLang="ko-KR" sz="1200" dirty="0">
                <a:latin typeface="더잠실 OTF 3 Regular"/>
                <a:ea typeface="더잠실 OTF 3 Regular"/>
              </a:rPr>
              <a:t>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TCP/IP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IP(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인터넷 프로토콜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TCP(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전송 조절 프로토콜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묶음을 의미합니다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즉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두 가지 프로토콜 방식을 조합하여 인터넷 통신하는 것을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TCP/IP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라고 부르는 것입니다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송신자가 수신자에게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IP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사용하여 최대한 빠르게 패킷을 전송하면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TCP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활용해 패킷을 정상적으로 수신 받습니다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lvl="0">
              <a:defRPr/>
            </a:pPr>
            <a:r>
              <a:rPr lang="ko-KR" altLang="en-US" sz="1200" dirty="0">
                <a:latin typeface="더잠실 OTF 3 Regular"/>
                <a:ea typeface="더잠실 OTF 3 Regular"/>
              </a:rPr>
              <a:t>이 </a:t>
            </a:r>
            <a:r>
              <a:rPr lang="en-US" altLang="ko-KR" sz="1200" dirty="0" err="1">
                <a:latin typeface="더잠실 OTF 3 Regular"/>
                <a:ea typeface="더잠실 OTF 3 Regular"/>
              </a:rPr>
              <a:t>tcp</a:t>
            </a:r>
            <a:r>
              <a:rPr lang="en-US" altLang="ko-KR" sz="1200" dirty="0">
                <a:latin typeface="더잠실 OTF 3 Regular"/>
                <a:ea typeface="더잠실 OTF 3 Regular"/>
              </a:rPr>
              <a:t> </a:t>
            </a:r>
            <a:r>
              <a:rPr lang="en-US" altLang="ko-KR" sz="1200" dirty="0" err="1">
                <a:latin typeface="더잠실 OTF 3 Regular"/>
                <a:ea typeface="더잠실 OTF 3 Regular"/>
              </a:rPr>
              <a:t>ip</a:t>
            </a:r>
            <a:r>
              <a:rPr lang="ko-KR" altLang="en-US" sz="1200" dirty="0">
                <a:latin typeface="더잠실 OTF 3 Regular"/>
                <a:ea typeface="더잠실 OTF 3 Regular"/>
              </a:rPr>
              <a:t>가 만들어지게 된 배경은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8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1960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년대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미국 국방성은 통신하는 도중에 네트워크의 일부가 적의 공격으로 파괴되더라도 우회로를 통해 데이터를 전송하는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통신이 정지하지 않는 네트워크가 필요했다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이걸 쉽게 말해 분산형 네트워크라고 하는데 분산형 네트워크의 경우 한쪽이 공격을 받더라도 우회로가 있는 한 통신을 계속할 수 있음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이런 분산형 네트워크인 패킷 통신의 필요성을 꾸준히 얘기해왔다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패킷 통신의 장점은 여러 사용자가 하나의 회선을 동시에 공유할 수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이런 이용 효율이 회선 비용을 낮출 수 있는 장점을 갖고 있었기 때문이다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말로만 설명하면 이해하기 힘들 것 같아서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GIF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파일을 들고 와봤는데요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호스트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가는 동안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각각의 데이터는 여러 노드를 거쳐 움직이고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 노드에서는 필요한 정보만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빼와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사용하는 것이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패킷통신이다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아파넷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(ARPAnet)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으로 미국 국방부의 고등 연구 계획국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(Advanced Research Project Agency)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의 주도하에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1969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년에 시작되었으며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현재의 인터넷의 원형으로 알려져 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dirty="0"/>
              <a:t>기존 전화망 이외에 위성을 이용한 통신망이나</a:t>
            </a:r>
            <a:r>
              <a:rPr lang="en-US" altLang="ko-KR" dirty="0"/>
              <a:t>, </a:t>
            </a:r>
            <a:r>
              <a:rPr lang="ko-KR" altLang="en-US" dirty="0"/>
              <a:t>지상의 무선 네트워크 등도 포괄해야 했기 때문에 당시 대세를 이루던 전화망 스타일의 서킷</a:t>
            </a:r>
            <a:r>
              <a:rPr lang="en-US" altLang="ko-KR" dirty="0"/>
              <a:t>(circuit)</a:t>
            </a:r>
            <a:r>
              <a:rPr lang="ko-KR" altLang="en-US" dirty="0"/>
              <a:t>기반의 네트워크가 아니라 데이터의 패킷을 중심으로 하는 네트워크 이론과 시스템을 만들 필요가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여러 네트워크 기술들과 구조를 포괄해야 하기 때문에</a:t>
            </a:r>
            <a:r>
              <a:rPr lang="en-US" altLang="ko-KR" dirty="0"/>
              <a:t>, </a:t>
            </a:r>
            <a:r>
              <a:rPr lang="ko-KR" altLang="en-US" dirty="0"/>
              <a:t>오픈 아키텍처</a:t>
            </a:r>
            <a:r>
              <a:rPr lang="en-US" altLang="ko-KR" dirty="0"/>
              <a:t>(open architecture)</a:t>
            </a:r>
            <a:r>
              <a:rPr lang="ko-KR" altLang="en-US" dirty="0"/>
              <a:t>를 통해 송수신의 역할이 각각 부여된 것이 아닌 모든 네트워크가 서로 의사소통을 할 수 있게 하는</a:t>
            </a:r>
            <a:r>
              <a:rPr lang="en-US" altLang="ko-KR" dirty="0"/>
              <a:t>, P2P(Peer-to-Peer) </a:t>
            </a:r>
            <a:r>
              <a:rPr lang="ko-KR" altLang="en-US" dirty="0"/>
              <a:t>시나리오를 지원해야 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독립적인 네트워크가 자신들만의 인터페이스를 통해 서비스를 사용자들에게 제공하고</a:t>
            </a:r>
            <a:r>
              <a:rPr lang="en-US" altLang="ko-KR" dirty="0"/>
              <a:t>, </a:t>
            </a:r>
            <a:r>
              <a:rPr lang="ko-KR" altLang="en-US" dirty="0"/>
              <a:t>이들 간의 네트워크를 다시 구성할 수 있게 되어야 하는데</a:t>
            </a:r>
            <a:r>
              <a:rPr lang="en-US" altLang="ko-KR" dirty="0"/>
              <a:t>, </a:t>
            </a:r>
            <a:r>
              <a:rPr lang="ko-KR" altLang="en-US" dirty="0"/>
              <a:t>여기에서 인터넷 서비스를 제공하는 인터넷 서비스 제공자</a:t>
            </a:r>
            <a:r>
              <a:rPr lang="en-US" altLang="ko-KR" dirty="0"/>
              <a:t>(ISP, Internet Service Provider) </a:t>
            </a:r>
            <a:r>
              <a:rPr lang="ko-KR" altLang="en-US" dirty="0"/>
              <a:t>개념이 나오게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오픈 아키텍처 시스템의 개념을 처음 소개한 밥 칸이 고안한 프로토콜은 다양한 통신 네트워크를 지원하기보다는 주로 지상에서의 무선통신 환경을 대상으로 했다</a:t>
            </a:r>
            <a:r>
              <a:rPr lang="en-US" altLang="ko-KR" dirty="0"/>
              <a:t>. </a:t>
            </a:r>
            <a:r>
              <a:rPr lang="ko-KR" altLang="en-US" dirty="0"/>
              <a:t>이걸 이것이 </a:t>
            </a:r>
            <a:r>
              <a:rPr lang="en-US" altLang="ko-KR" dirty="0"/>
              <a:t>NCP(Network Control Protocol)</a:t>
            </a:r>
            <a:r>
              <a:rPr lang="ko-KR" altLang="en-US" dirty="0"/>
              <a:t>이라 부른다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4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1969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년 미국 국방부의 고등 연구 계획국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(Advanced Research Project Agency)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을 주축으로 개발한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아파넷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(ARPAnet)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에서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TCP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를 사용했다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근데 초기에는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TCP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가 아닌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NCP(Network Control Protocol)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을 사용함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다양한 통신 네트워크를 지원하기 보다는 지상에서의 무선 통신 환경을 중점으로 하는 프로토콜이었다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하지만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Apple SD Gothic Neo"/>
              </a:rPr>
              <a:t>ncp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에는 큰 문제가 있었는데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아파넷에 등록된 기계 외에는 네트워크에 참여할 수 없어 자율적인 확장을 생각했던 인터넷의 개념과는 맞지 않았고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에러처리가 불완전해서 중간에 패킷이 소실되면 멈추는 일도 잦았다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en-US" altLang="ko-KR" b="0" i="0" dirty="0" err="1">
                <a:solidFill>
                  <a:srgbClr val="202124"/>
                </a:solidFill>
                <a:effectLst/>
                <a:latin typeface="Apple SD Gothic Neo"/>
              </a:rPr>
              <a:t>ncp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를 처음 고안한 밥 칸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밥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멧칼프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은 새로운 버전의 프로토콜을 만들기로 결심함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 버전의 프로토콜은 많은 것이 필요했음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각 네트워크는 독립적으로 유지하면서도</a:t>
            </a:r>
            <a:r>
              <a:rPr lang="en-US" altLang="ko-KR" dirty="0"/>
              <a:t>, </a:t>
            </a:r>
            <a:r>
              <a:rPr lang="ko-KR" altLang="en-US" dirty="0"/>
              <a:t>인터넷에 접속될 때 특별한 변화나 조작이 없어야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데이터 덩어리인 패킷이 목적지에 도달하지 못했을 때 원래 발신한 곳에서 재전송이 일어나야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이런 네트워크 사이를 연결하는 보편적인 블랙박스 같은 것이 필요함 </a:t>
            </a:r>
            <a:r>
              <a:rPr lang="en-US" altLang="ko-KR" dirty="0"/>
              <a:t>(</a:t>
            </a:r>
            <a:r>
              <a:rPr lang="ko-KR" altLang="en-US" dirty="0"/>
              <a:t>추후 게이트웨이와 라우터라고 부름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데이터 패킷이 어디로 어떻게 가는 것이 좋은지에 대한 정보를 담고 있어야 함</a:t>
            </a:r>
            <a:r>
              <a:rPr lang="en-US" altLang="ko-KR" dirty="0"/>
              <a:t>(</a:t>
            </a:r>
            <a:r>
              <a:rPr lang="ko-KR" altLang="en-US" dirty="0"/>
              <a:t>일종의 네비게이션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 여러 조건이 있었고</a:t>
            </a:r>
            <a:r>
              <a:rPr lang="en-US" altLang="ko-KR" dirty="0"/>
              <a:t>, 1973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밥 칸은 이를 해결하기 위해 오리지널 </a:t>
            </a:r>
            <a:r>
              <a:rPr lang="en-US" altLang="ko-KR" dirty="0"/>
              <a:t>NCP</a:t>
            </a:r>
            <a:r>
              <a:rPr lang="ko-KR" altLang="en-US" dirty="0"/>
              <a:t>의 디자인도 잘 알고 있었고</a:t>
            </a:r>
            <a:r>
              <a:rPr lang="en-US" altLang="ko-KR" dirty="0"/>
              <a:t>, </a:t>
            </a:r>
            <a:r>
              <a:rPr lang="ko-KR" altLang="en-US" dirty="0"/>
              <a:t>다양한 컴퓨터 운영 체제를 어떤 인터페이스로 연결할 지에 대한 지식을 갖추고 있던 </a:t>
            </a:r>
            <a:r>
              <a:rPr lang="ko-KR" altLang="en-US" dirty="0" err="1"/>
              <a:t>빈트</a:t>
            </a:r>
            <a:r>
              <a:rPr lang="ko-KR" altLang="en-US" dirty="0"/>
              <a:t> </a:t>
            </a:r>
            <a:r>
              <a:rPr lang="ko-KR" altLang="en-US" dirty="0" err="1"/>
              <a:t>서프와</a:t>
            </a:r>
            <a:r>
              <a:rPr lang="ko-KR" altLang="en-US" dirty="0"/>
              <a:t> 만나</a:t>
            </a:r>
            <a:r>
              <a:rPr lang="en-US" altLang="ko-KR" dirty="0"/>
              <a:t> </a:t>
            </a:r>
            <a:r>
              <a:rPr lang="ko-KR" altLang="en-US" dirty="0"/>
              <a:t>오늘날 인터넷 기기들의 소통 언어라고 할 수 있는 </a:t>
            </a:r>
            <a:r>
              <a:rPr lang="en-US" altLang="ko-KR" dirty="0"/>
              <a:t>TCP/IP </a:t>
            </a:r>
            <a:r>
              <a:rPr lang="ko-KR" altLang="en-US" dirty="0"/>
              <a:t>프로토콜이 세상에 나올 수 있었다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</a:t>
            </a:r>
            <a:r>
              <a:rPr lang="en-US" altLang="ko-KR" dirty="0"/>
              <a:t>TCPIP</a:t>
            </a:r>
            <a:r>
              <a:rPr lang="ko-KR" altLang="en-US" dirty="0"/>
              <a:t>가 어떤 것이냐</a:t>
            </a:r>
            <a:r>
              <a:rPr lang="en-US" altLang="ko-KR" dirty="0"/>
              <a:t>! </a:t>
            </a:r>
            <a:r>
              <a:rPr lang="ko-KR" altLang="en-US" dirty="0"/>
              <a:t>설명을 드리려면 우선 계층에 대해 </a:t>
            </a:r>
            <a:r>
              <a:rPr lang="ko-KR" altLang="en-US" dirty="0" err="1"/>
              <a:t>알아야합니다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OSI7</a:t>
            </a:r>
            <a:r>
              <a:rPr lang="ko-KR" altLang="en-US" dirty="0"/>
              <a:t>계층입니다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</a:t>
            </a:r>
            <a:r>
              <a:rPr lang="en-US" altLang="ko-KR" dirty="0"/>
              <a:t>ISO, </a:t>
            </a:r>
            <a:r>
              <a:rPr lang="ko-KR" altLang="en-US" dirty="0"/>
              <a:t>국제 표준화 기구에서 개발한 모델이고</a:t>
            </a:r>
            <a:r>
              <a:rPr lang="en-US" altLang="ko-KR" dirty="0"/>
              <a:t>, </a:t>
            </a:r>
            <a:r>
              <a:rPr lang="ko-KR" altLang="en-US" dirty="0"/>
              <a:t>네트워크에서 통신이 일어나는 과정을 </a:t>
            </a:r>
            <a:r>
              <a:rPr lang="en-US" altLang="ko-KR" dirty="0"/>
              <a:t>7</a:t>
            </a:r>
            <a:r>
              <a:rPr lang="ko-KR" altLang="en-US" dirty="0"/>
              <a:t>단계로 나눈 것입니다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이렇게 단계로 나눈 이유는</a:t>
            </a:r>
            <a:r>
              <a:rPr lang="en-US" altLang="ko-KR" dirty="0"/>
              <a:t> </a:t>
            </a:r>
            <a:r>
              <a:rPr lang="ko-KR" altLang="en-US" dirty="0"/>
              <a:t>통신이 일어나는 과정을 단계별로 파악하기 쉽고</a:t>
            </a:r>
            <a:r>
              <a:rPr lang="en-US" altLang="ko-KR" dirty="0"/>
              <a:t>, </a:t>
            </a:r>
            <a:r>
              <a:rPr lang="ko-KR" altLang="en-US" dirty="0"/>
              <a:t>문제가 생겼을 때 문제가 있는 단계의 장비나 소프트웨어만 고칠 수 있어 유지보수가 편하다는 장점이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C9C8D-AE93-417C-9B3E-C11FA48456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en-US" altLang="ko-KR" dirty="0"/>
              <a:t>TCP/IP</a:t>
            </a:r>
            <a:r>
              <a:rPr lang="ko-KR" altLang="en-US" dirty="0"/>
              <a:t>는 </a:t>
            </a:r>
            <a:r>
              <a:rPr lang="en-US" altLang="ko-KR" dirty="0"/>
              <a:t>OSI 7 </a:t>
            </a:r>
            <a:r>
              <a:rPr lang="ko-KR" altLang="en-US" dirty="0"/>
              <a:t>계층과 다른 방식으로 분류하고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TCP/IP </a:t>
            </a:r>
            <a:r>
              <a:rPr lang="ko-KR" altLang="en-US" dirty="0"/>
              <a:t>계층은 미정부기관 </a:t>
            </a:r>
            <a:r>
              <a:rPr lang="en-US" altLang="ko-KR" dirty="0"/>
              <a:t>DARPA</a:t>
            </a:r>
            <a:r>
              <a:rPr lang="ko-KR" altLang="en-US" dirty="0"/>
              <a:t>에서 개발한 것으로 총 </a:t>
            </a:r>
            <a:r>
              <a:rPr lang="en-US" altLang="ko-KR" dirty="0"/>
              <a:t>4</a:t>
            </a:r>
            <a:r>
              <a:rPr lang="ko-KR" altLang="en-US" dirty="0"/>
              <a:t>계층으로 나뉘는데요</a:t>
            </a:r>
            <a:r>
              <a:rPr lang="en-US" altLang="ko-KR" dirty="0"/>
              <a:t>, </a:t>
            </a:r>
            <a:r>
              <a:rPr lang="ko-KR" altLang="en-US" dirty="0"/>
              <a:t>이는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TCP/IP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의 프로토콜 통신 과정에 초점을 맞춰 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OSI 7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계층을 좀 더 단순화 시킨 계층이라고 보면 됩니다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TCPIP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에서 데이터를 전송할 때 데이터는 상위계층에서 하위 계층으로 이동하고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 이동 마다 필요한 정보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즉 헤더가 추가되는데 이걸 캡슐화라고 부르고</a:t>
            </a:r>
            <a:endParaRPr lang="en-US" altLang="ko-KR" sz="12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반대로 역캡슐화는 데이터 수신 시에는 하위 계층에서 상위 계층으로 이동하고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계층 이동 마다 추가된 헤더를 읽고 행동을 취한 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헤더를 제거합니다</a:t>
            </a:r>
            <a:r>
              <a:rPr lang="en-US" altLang="ko-KR" sz="1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A8B35-DD8A-4610-8B20-04C19A78C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4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77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4170" y="799043"/>
            <a:ext cx="1359149" cy="710074"/>
            <a:chOff x="1294170" y="799043"/>
            <a:chExt cx="1359149" cy="7100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170" y="799043"/>
              <a:ext cx="1359149" cy="7100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10800" y="7767415"/>
            <a:ext cx="712411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9600" kern="0" spc="100" dirty="0">
                <a:solidFill>
                  <a:srgbClr val="FFFFFF"/>
                </a:solidFill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프론트 </a:t>
            </a:r>
            <a:r>
              <a:rPr lang="en-US" altLang="ko-KR" sz="9600" kern="0" spc="100" dirty="0">
                <a:solidFill>
                  <a:srgbClr val="FFFFFF"/>
                </a:solidFill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3</a:t>
            </a:r>
            <a:r>
              <a:rPr lang="ko-KR" altLang="en-US" sz="9600" kern="0" spc="100" dirty="0">
                <a:solidFill>
                  <a:srgbClr val="FFFFFF"/>
                </a:solidFill>
                <a:latin typeface="더잠실 OTF 4 Medium" panose="00000600000000000000" pitchFamily="50" charset="-127"/>
                <a:ea typeface="더잠실 OTF 4 Medium" panose="00000600000000000000" pitchFamily="50" charset="-127"/>
              </a:rPr>
              <a:t>조</a:t>
            </a:r>
            <a:endParaRPr lang="en-US" sz="9600" dirty="0">
              <a:latin typeface="더잠실 OTF 4 Medium" panose="00000600000000000000" pitchFamily="50" charset="-127"/>
              <a:ea typeface="더잠실 OTF 4 Medium" panose="000006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5238" y="1724990"/>
            <a:ext cx="14553519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1000" b="1" kern="0" spc="-300" dirty="0">
                <a:solidFill>
                  <a:schemeClr val="bg1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전</a:t>
            </a:r>
            <a:r>
              <a:rPr lang="ko-KR" altLang="en-US" sz="11000" b="1" kern="0" spc="-300" dirty="0">
                <a:solidFill>
                  <a:srgbClr val="1C1B1A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공 </a:t>
            </a:r>
            <a:r>
              <a:rPr lang="ko-KR" altLang="en-US" sz="11000" b="1" kern="0" spc="-300" dirty="0">
                <a:solidFill>
                  <a:schemeClr val="bg1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지</a:t>
            </a:r>
            <a:r>
              <a:rPr lang="ko-KR" altLang="en-US" sz="11000" b="1" kern="0" spc="-300" dirty="0">
                <a:solidFill>
                  <a:srgbClr val="1C1B1A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식 </a:t>
            </a:r>
            <a:r>
              <a:rPr lang="ko-KR" altLang="en-US" sz="11000" b="1" kern="0" spc="-300" dirty="0">
                <a:solidFill>
                  <a:schemeClr val="bg1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나</a:t>
            </a:r>
            <a:r>
              <a:rPr lang="ko-KR" altLang="en-US" sz="11000" b="1" kern="0" spc="-300" dirty="0">
                <a:solidFill>
                  <a:srgbClr val="1C1B1A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누기</a:t>
            </a:r>
            <a:endParaRPr lang="en-US" altLang="ko-KR" sz="11000" b="1" kern="0" spc="-300" dirty="0">
              <a:solidFill>
                <a:srgbClr val="1C1B1A"/>
              </a:solidFill>
              <a:latin typeface="더잠실 OTF 6 ExtraBold" panose="00000900000000000000" pitchFamily="50" charset="-127"/>
              <a:ea typeface="더잠실 OTF 6 ExtraBold" panose="00000900000000000000" pitchFamily="50" charset="-127"/>
              <a:cs typeface="Pretendard Black" pitchFamily="34" charset="0"/>
            </a:endParaRPr>
          </a:p>
          <a:p>
            <a:r>
              <a:rPr lang="en-US" sz="11000" b="1" kern="0" spc="-300" dirty="0">
                <a:solidFill>
                  <a:srgbClr val="1C1B1A"/>
                </a:solidFill>
                <a:latin typeface="더잠실 OTF 6 ExtraBold" panose="00000900000000000000" pitchFamily="50" charset="-127"/>
                <a:ea typeface="더잠실 OTF 6 ExtraBold" panose="00000900000000000000" pitchFamily="50" charset="-127"/>
                <a:cs typeface="Pretendard Black" pitchFamily="34" charset="0"/>
              </a:rPr>
              <a:t>TCP / IP</a:t>
            </a:r>
          </a:p>
          <a:p>
            <a:endParaRPr lang="en-US" dirty="0">
              <a:latin typeface="더잠실 OTF 6 ExtraBold" panose="00000900000000000000" pitchFamily="50" charset="-127"/>
              <a:ea typeface="더잠실 OTF 6 ExtraBold" panose="000009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087694" y="8106751"/>
            <a:ext cx="1131251" cy="1131251"/>
            <a:chOff x="2087694" y="8106751"/>
            <a:chExt cx="1131251" cy="11312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7694" y="8106751"/>
              <a:ext cx="1131251" cy="1131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16738" y="1284413"/>
            <a:ext cx="1103378" cy="1103378"/>
            <a:chOff x="15916738" y="1284413"/>
            <a:chExt cx="1103378" cy="11033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6738" y="1284413"/>
              <a:ext cx="1103378" cy="110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0872808-9C5A-ECCE-7B88-B96B0F2DF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1" y="2837672"/>
            <a:ext cx="16775945" cy="6995298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1E25C92C-52BA-9F78-DFC9-4BBDF7016E66}"/>
              </a:ext>
            </a:extLst>
          </p:cNvPr>
          <p:cNvSpPr txBox="1"/>
          <p:nvPr/>
        </p:nvSpPr>
        <p:spPr>
          <a:xfrm>
            <a:off x="352848" y="1367221"/>
            <a:ext cx="110009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TCP/IP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헤더 및 프로토콜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18F27A-C433-28FE-475F-0915C217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32438"/>
            <a:ext cx="9525000" cy="74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569BE08F-1115-9E96-D96D-E84CC6C94BAD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차이점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849D66A2-0634-83F1-1D92-5CAEED08D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5135"/>
              </p:ext>
            </p:extLst>
          </p:nvPr>
        </p:nvGraphicFramePr>
        <p:xfrm>
          <a:off x="2115521" y="4000500"/>
          <a:ext cx="14056958" cy="41937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28479">
                  <a:extLst>
                    <a:ext uri="{9D8B030D-6E8A-4147-A177-3AD203B41FA5}">
                      <a16:colId xmlns:a16="http://schemas.microsoft.com/office/drawing/2014/main" val="300323920"/>
                    </a:ext>
                  </a:extLst>
                </a:gridCol>
                <a:gridCol w="7028479">
                  <a:extLst>
                    <a:ext uri="{9D8B030D-6E8A-4147-A177-3AD203B41FA5}">
                      <a16:colId xmlns:a16="http://schemas.microsoft.com/office/drawing/2014/main" val="10791851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더잠실 OTF 5 Bold" panose="00000800000000000000" pitchFamily="50" charset="-127"/>
                        <a:ea typeface="더잠실 OTF 5 Bold" panose="00000800000000000000" pitchFamily="50" charset="-127"/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OSI</a:t>
                      </a:r>
                      <a:r>
                        <a:rPr lang="ko-KR" altLang="en-US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 </a:t>
                      </a:r>
                      <a:r>
                        <a:rPr lang="en-US" altLang="ko-KR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7</a:t>
                      </a:r>
                      <a:r>
                        <a:rPr lang="ko-KR" altLang="en-US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 계층</a:t>
                      </a:r>
                      <a:endParaRPr lang="en-US" sz="3600" dirty="0">
                        <a:solidFill>
                          <a:schemeClr val="tx1"/>
                        </a:solidFill>
                        <a:latin typeface="더잠실 OTF 5 Bold" panose="00000800000000000000" pitchFamily="50" charset="-127"/>
                        <a:ea typeface="더잠실 OTF 5 Bold" panose="000008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더잠실 OTF 5 Bold" panose="00000800000000000000" pitchFamily="50" charset="-127"/>
                        <a:ea typeface="더잠실 OTF 5 Bold" panose="00000800000000000000" pitchFamily="50" charset="-127"/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TCP/IP </a:t>
                      </a:r>
                      <a:r>
                        <a:rPr lang="ko-KR" altLang="en-US" sz="3600" dirty="0">
                          <a:solidFill>
                            <a:schemeClr val="tx1"/>
                          </a:solidFill>
                          <a:latin typeface="더잠실 OTF 5 Bold" panose="00000800000000000000" pitchFamily="50" charset="-127"/>
                          <a:ea typeface="더잠실 OTF 5 Bold" panose="00000800000000000000" pitchFamily="50" charset="-127"/>
                        </a:rPr>
                        <a:t>계층</a:t>
                      </a:r>
                      <a:endParaRPr lang="en-US" sz="3600" dirty="0">
                        <a:solidFill>
                          <a:schemeClr val="tx1"/>
                        </a:solidFill>
                        <a:latin typeface="더잠실 OTF 5 Bold" panose="00000800000000000000" pitchFamily="50" charset="-127"/>
                        <a:ea typeface="더잠실 OTF 5 Bold" panose="000008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0207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altLang="ko-KR" sz="20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  <a:p>
                      <a:pPr algn="ctr"/>
                      <a:r>
                        <a:rPr lang="ko-KR" altLang="en-US" sz="3600" dirty="0">
                          <a:latin typeface="더잠실 OTF 3 Regular" panose="00000500000000000000" pitchFamily="50" charset="-127"/>
                          <a:ea typeface="더잠실 OTF 3 Regular" panose="00000500000000000000" pitchFamily="50" charset="-127"/>
                        </a:rPr>
                        <a:t>각 계층이 서로 독립적으로 전달함</a:t>
                      </a:r>
                      <a:endParaRPr lang="en-US" sz="36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dirty="0">
                          <a:latin typeface="더잠실 OTF 3 Regular" panose="00000500000000000000" pitchFamily="50" charset="-127"/>
                          <a:ea typeface="더잠실 OTF 3 Regular" panose="00000500000000000000" pitchFamily="50" charset="-127"/>
                        </a:rPr>
                        <a:t>계층 간의 경계가 불명확하며 상위 계층이 하위 계층을 직접 제어함</a:t>
                      </a:r>
                      <a:endParaRPr lang="en-US" sz="36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81464"/>
                  </a:ext>
                </a:extLst>
              </a:tr>
              <a:tr h="1378885">
                <a:tc>
                  <a:txBody>
                    <a:bodyPr/>
                    <a:lstStyle/>
                    <a:p>
                      <a:pPr algn="ctr"/>
                      <a:endParaRPr lang="en-US" altLang="ko-KR" sz="20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  <a:p>
                      <a:pPr algn="ctr"/>
                      <a:r>
                        <a:rPr lang="ko-KR" altLang="en-US" sz="3600" dirty="0">
                          <a:latin typeface="더잠실 OTF 3 Regular" panose="00000500000000000000" pitchFamily="50" charset="-127"/>
                          <a:ea typeface="더잠실 OTF 3 Regular" panose="00000500000000000000" pitchFamily="50" charset="-127"/>
                        </a:rPr>
                        <a:t>네트워크 구조</a:t>
                      </a:r>
                      <a:endParaRPr lang="en-US" sz="36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en-US" sz="3600" dirty="0">
                        <a:latin typeface="더잠실 OTF 3 Regular" panose="00000500000000000000" pitchFamily="50" charset="-127"/>
                        <a:ea typeface="더잠실 OTF 3 Regular" panose="000005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2283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D2917AC-92C7-9C4A-EDBD-ACA59FA904E6}"/>
              </a:ext>
            </a:extLst>
          </p:cNvPr>
          <p:cNvSpPr txBox="1"/>
          <p:nvPr/>
        </p:nvSpPr>
        <p:spPr>
          <a:xfrm>
            <a:off x="10896600" y="7048500"/>
            <a:ext cx="480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프로토콜 스택 기반</a:t>
            </a:r>
            <a:endParaRPr lang="en-US" sz="36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13218" y="3101753"/>
            <a:ext cx="8230782" cy="618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웹 서비스와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, 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이메일과 같은 서비스를 사용자에게 제공하는 계층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애플리케이션의 종류만큼 다양한 프로토콜이 존재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HTTP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: 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웹서비스를 제공할 때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FTP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: 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파일을 전송할 때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SMTP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: 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메일을 보낼 때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POP3 : 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메일을 받을 때</a:t>
            </a:r>
            <a:endParaRPr lang="en-US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10" name="그림 9" descr="텍스트, 스크린샷, 도표, 폰트이(가) 표시된 사진">
            <a:extLst>
              <a:ext uri="{FF2B5EF4-FFF2-40B4-BE49-F238E27FC236}">
                <a16:creationId xmlns:a16="http://schemas.microsoft.com/office/drawing/2014/main" id="{2C5465C2-DA35-0FB0-EBAA-BB24DCCC0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467100"/>
            <a:ext cx="9239733" cy="5159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A413C-F3BF-CBF2-04BB-D8962BFDA9CE}"/>
              </a:ext>
            </a:extLst>
          </p:cNvPr>
          <p:cNvSpPr txBox="1"/>
          <p:nvPr/>
        </p:nvSpPr>
        <p:spPr>
          <a:xfrm>
            <a:off x="9797103" y="8457065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애플리케이션 계층과 웹 서비스를 제공하는 </a:t>
            </a:r>
            <a:r>
              <a:rPr lang="en-US" altLang="ko-KR" sz="1600" dirty="0"/>
              <a:t>HTTP </a:t>
            </a:r>
            <a:r>
              <a:rPr lang="ko-KR" altLang="en-US" sz="1600" dirty="0"/>
              <a:t>프로토콜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4DB03DB-244A-D05D-DCB4-BD91A0598854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4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애플리케이션 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E461312-6E9C-7097-E1B9-6ABE5DB109FB}"/>
              </a:ext>
            </a:extLst>
          </p:cNvPr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6B28CA01-372E-880B-3D0E-7D9338D4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71E92AB1-9BD3-36D3-2194-D2284D774E0C}"/>
              </a:ext>
            </a:extLst>
          </p:cNvPr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AB325260-7042-B637-E684-05821FC8A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83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193399" y="3881616"/>
            <a:ext cx="5094601" cy="25237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포트 번호</a:t>
            </a:r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로 송신지 애플리케이션에서 보낸 데이터가 수신지 컴퓨터의 어떤 애플리케이션으로 전송되어야 할지를 식별한다</a:t>
            </a:r>
            <a:r>
              <a:rPr lang="en-US" altLang="ko-KR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  <a:endParaRPr lang="en-US" sz="63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pic>
        <p:nvPicPr>
          <p:cNvPr id="4" name="그림 3" descr="텍스트, 스크린샷, 도표, 폰트이(가) 표시된 사진">
            <a:extLst>
              <a:ext uri="{FF2B5EF4-FFF2-40B4-BE49-F238E27FC236}">
                <a16:creationId xmlns:a16="http://schemas.microsoft.com/office/drawing/2014/main" id="{889CD5EF-4CB4-D196-FAC5-21B02B0F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8" y="2290551"/>
            <a:ext cx="12640463" cy="7375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899D3-8989-A5FD-0F68-69F9C4B3ADBD}"/>
              </a:ext>
            </a:extLst>
          </p:cNvPr>
          <p:cNvSpPr txBox="1"/>
          <p:nvPr/>
        </p:nvSpPr>
        <p:spPr>
          <a:xfrm>
            <a:off x="533400" y="9665753"/>
            <a:ext cx="835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전송 계층의 역할과 포트 번호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24F41DF-B128-2C1B-09A0-F5D18F62E7A5}"/>
              </a:ext>
            </a:extLst>
          </p:cNvPr>
          <p:cNvGrpSpPr/>
          <p:nvPr/>
        </p:nvGrpSpPr>
        <p:grpSpPr>
          <a:xfrm>
            <a:off x="2286" y="-11755"/>
            <a:ext cx="18285714" cy="1154080"/>
            <a:chOff x="0" y="0"/>
            <a:chExt cx="18285714" cy="1154080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3F93B8D8-12EC-8D90-8D24-81EE7B803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6045157-F167-F07B-DBAE-C964BC68533D}"/>
              </a:ext>
            </a:extLst>
          </p:cNvPr>
          <p:cNvGrpSpPr/>
          <p:nvPr/>
        </p:nvGrpSpPr>
        <p:grpSpPr>
          <a:xfrm>
            <a:off x="915504" y="227197"/>
            <a:ext cx="1359149" cy="710074"/>
            <a:chOff x="913218" y="238952"/>
            <a:chExt cx="1359149" cy="710074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0226BD1-0528-A5B0-53F3-05F72426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8C0ADAF8-8F21-682A-ADA7-5794836FAA2D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3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전송 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1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03" y="3808472"/>
            <a:ext cx="7346840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TCP 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웹이나 이메일과 같이 데이터의 </a:t>
            </a:r>
            <a:r>
              <a:rPr lang="ko-KR" altLang="en-US" sz="32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신뢰성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과 </a:t>
            </a:r>
            <a:r>
              <a:rPr lang="ko-KR" altLang="en-US" sz="32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정확성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 중요한 애플리케이션</a:t>
            </a:r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UDP 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데이터가 일부 유실되더라도 원활하게 볼 수 있도록 </a:t>
            </a:r>
            <a:r>
              <a:rPr lang="ko-KR" altLang="en-US" sz="32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빠른 데이터 전송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 필요한 애플리케이션</a:t>
            </a:r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D2896F0-3CC5-CFB6-87CE-8265242F4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60246"/>
            <a:ext cx="10230801" cy="6084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03557-5B30-C5DA-D9EF-E0BDC9D465BF}"/>
              </a:ext>
            </a:extLst>
          </p:cNvPr>
          <p:cNvSpPr txBox="1"/>
          <p:nvPr/>
        </p:nvSpPr>
        <p:spPr>
          <a:xfrm>
            <a:off x="9677400" y="8744502"/>
            <a:ext cx="8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전송 계층의 </a:t>
            </a:r>
            <a:r>
              <a:rPr lang="en-US" altLang="ko-KR" sz="1600" dirty="0"/>
              <a:t>TCP </a:t>
            </a:r>
            <a:r>
              <a:rPr lang="ko-KR" altLang="en-US" sz="1600" dirty="0"/>
              <a:t>프로토콜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F37F7BFC-608D-19E6-3743-3894B69E98D9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3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전송 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61231256-0841-C71E-BBE8-8ED1C74663E1}"/>
              </a:ext>
            </a:extLst>
          </p:cNvPr>
          <p:cNvGrpSpPr/>
          <p:nvPr/>
        </p:nvGrpSpPr>
        <p:grpSpPr>
          <a:xfrm>
            <a:off x="2286" y="-11755"/>
            <a:ext cx="18285714" cy="1154080"/>
            <a:chOff x="0" y="0"/>
            <a:chExt cx="18285714" cy="1154080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F9856BB8-8FE4-A319-215B-0BF7483F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D4AA707D-1F35-A46E-7BA3-21F8874CF18F}"/>
              </a:ext>
            </a:extLst>
          </p:cNvPr>
          <p:cNvGrpSpPr/>
          <p:nvPr/>
        </p:nvGrpSpPr>
        <p:grpSpPr>
          <a:xfrm>
            <a:off x="915504" y="227197"/>
            <a:ext cx="1359149" cy="710074"/>
            <a:chOff x="913218" y="238952"/>
            <a:chExt cx="1359149" cy="710074"/>
          </a:xfrm>
        </p:grpSpPr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65896D05-38DC-E1FB-CC95-2E57B36C5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68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3400" y="2586110"/>
            <a:ext cx="823078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네트워크와 네트워크를 연결하여 직접 </a:t>
            </a:r>
            <a:r>
              <a:rPr lang="ko-KR" altLang="en-US" sz="32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연결되지 않은 컴퓨터 간 데이터 통신</a:t>
            </a: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을 구현</a:t>
            </a:r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pic>
        <p:nvPicPr>
          <p:cNvPr id="4" name="그림 3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0D836C29-A15B-7B7C-36CD-BEEF31EA0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189137"/>
            <a:ext cx="10414065" cy="5799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CA133E-2CFE-62AC-6483-574AA19F100E}"/>
              </a:ext>
            </a:extLst>
          </p:cNvPr>
          <p:cNvSpPr txBox="1"/>
          <p:nvPr/>
        </p:nvSpPr>
        <p:spPr>
          <a:xfrm>
            <a:off x="8414410" y="9099810"/>
            <a:ext cx="693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라우터의 역할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9CC8BB97-E5E1-F60B-3B05-D7FC62753A4F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2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인터넷 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pic>
        <p:nvPicPr>
          <p:cNvPr id="1026" name="Picture 2" descr="무선공유기 라우터 무선인터넷 와이파이 설치">
            <a:extLst>
              <a:ext uri="{FF2B5EF4-FFF2-40B4-BE49-F238E27FC236}">
                <a16:creationId xmlns:a16="http://schemas.microsoft.com/office/drawing/2014/main" id="{975C594E-0B2C-5498-0E81-29D1A9CB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9" y="5466672"/>
            <a:ext cx="45053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M ipTIME A604MU 유무선공유기 : 다나와 가격비교">
            <a:extLst>
              <a:ext uri="{FF2B5EF4-FFF2-40B4-BE49-F238E27FC236}">
                <a16:creationId xmlns:a16="http://schemas.microsoft.com/office/drawing/2014/main" id="{D65C3AE4-AB2C-4ACC-E567-71DCF9B4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654" y="4326650"/>
            <a:ext cx="3799946" cy="37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09600" y="3924300"/>
            <a:ext cx="7004742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인터넷 계층은 데이터를 송신하는 호스트에서 수신하는 호스트까지 </a:t>
            </a:r>
            <a:r>
              <a:rPr lang="ko-KR" altLang="en-US" sz="28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데이터 전송 경로</a:t>
            </a:r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를 책임진다</a:t>
            </a:r>
            <a:r>
              <a:rPr lang="en-US" altLang="ko-KR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</a:p>
          <a:p>
            <a:endParaRPr lang="en-US" altLang="ko-KR" sz="28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각 호스트는 </a:t>
            </a:r>
            <a:r>
              <a:rPr lang="ko-KR" altLang="en-US" sz="28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유일한 번호로 부여된 </a:t>
            </a:r>
            <a:r>
              <a:rPr lang="en-US" altLang="ko-KR" sz="28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IP </a:t>
            </a:r>
            <a:r>
              <a:rPr lang="ko-KR" altLang="en-US" sz="28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주소</a:t>
            </a:r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를 갖고 있고</a:t>
            </a:r>
            <a:r>
              <a:rPr lang="en-US" altLang="ko-KR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라우터는 이 </a:t>
            </a:r>
            <a:r>
              <a:rPr lang="en-US" altLang="ko-KR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IP </a:t>
            </a:r>
            <a:r>
              <a:rPr lang="ko-KR" altLang="en-US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주소를 기반으로 전송할 경로를 찾아간다</a:t>
            </a:r>
            <a:r>
              <a:rPr lang="en-US" altLang="ko-KR" sz="28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  <a:endParaRPr lang="en-US" sz="28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4" name="그림 3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C6F65F8E-9347-FF55-4AF8-47E17978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9" y="3223843"/>
            <a:ext cx="11001425" cy="6186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53A77-CA1F-5DC1-01D7-35DF73725CD1}"/>
              </a:ext>
            </a:extLst>
          </p:cNvPr>
          <p:cNvSpPr txBox="1"/>
          <p:nvPr/>
        </p:nvSpPr>
        <p:spPr>
          <a:xfrm>
            <a:off x="8483169" y="9314711"/>
            <a:ext cx="8367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호스트와 라우터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F5F715A5-6CA2-5754-0DF1-3949D7B0915C}"/>
              </a:ext>
            </a:extLst>
          </p:cNvPr>
          <p:cNvSpPr txBox="1"/>
          <p:nvPr/>
        </p:nvSpPr>
        <p:spPr>
          <a:xfrm>
            <a:off x="352848" y="1367221"/>
            <a:ext cx="825775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2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인터넷 계층</a:t>
            </a:r>
            <a:endParaRPr lang="en-US" altLang="ko-KR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  <a:p>
            <a:r>
              <a:rPr lang="ko-KR" altLang="en-US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호스트와 </a:t>
            </a:r>
            <a:r>
              <a:rPr lang="en-US" altLang="ko-KR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IP </a:t>
            </a:r>
            <a:r>
              <a:rPr lang="ko-KR" altLang="en-US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주소</a:t>
            </a:r>
            <a:endParaRPr lang="en-US" sz="5400" kern="0" spc="-100" dirty="0"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BB5E9C9A-B86E-EAAA-9855-7F1302E726BA}"/>
              </a:ext>
            </a:extLst>
          </p:cNvPr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E4A1761F-8C57-7EE2-7D4D-C44327463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5BA3D980-49F1-DC53-D882-8FEB9008C238}"/>
              </a:ext>
            </a:extLst>
          </p:cNvPr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DB9A51ED-79D6-A584-45E4-A29F43E5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13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8745" y="983570"/>
            <a:ext cx="1352034" cy="299575"/>
            <a:chOff x="8478745" y="983570"/>
            <a:chExt cx="1352034" cy="299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8745" y="983570"/>
              <a:ext cx="1352034" cy="2995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281547" y="1017913"/>
            <a:ext cx="1746430" cy="397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1C1B1A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69203" y="4152900"/>
            <a:ext cx="698278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라우팅</a:t>
            </a:r>
            <a:r>
              <a:rPr lang="ko-KR" altLang="en-US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</a:t>
            </a:r>
            <a:r>
              <a:rPr lang="en-US" altLang="ko-KR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: </a:t>
            </a:r>
            <a:r>
              <a:rPr lang="ko-KR" altLang="en-US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라우터들의 연쇄 작용</a:t>
            </a:r>
            <a:endParaRPr lang="en-US" altLang="ko-KR" sz="40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40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r>
              <a:rPr lang="en-US" altLang="ko-KR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IP </a:t>
            </a:r>
            <a:r>
              <a:rPr lang="ko-KR" altLang="en-US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주소와 라우팅에 대해 규정한 프로토콜이 </a:t>
            </a:r>
            <a:r>
              <a:rPr lang="en-US" altLang="ko-KR" sz="4000" b="1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IP </a:t>
            </a:r>
            <a:r>
              <a:rPr lang="ko-KR" altLang="en-US" sz="4000" b="1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프로토콜</a:t>
            </a:r>
            <a:r>
              <a:rPr lang="ko-KR" altLang="en-US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이다</a:t>
            </a:r>
            <a:r>
              <a:rPr lang="en-US" altLang="ko-KR" sz="40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  <a:endParaRPr lang="en-US" sz="40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4000" dirty="0"/>
          </a:p>
        </p:txBody>
      </p:sp>
      <p:pic>
        <p:nvPicPr>
          <p:cNvPr id="4" name="그림 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E2CBF239-EF73-CA44-0365-BD70D6213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89" y="2705056"/>
            <a:ext cx="10659434" cy="5977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CE08A-5811-4150-D749-8A7100F12824}"/>
              </a:ext>
            </a:extLst>
          </p:cNvPr>
          <p:cNvSpPr txBox="1"/>
          <p:nvPr/>
        </p:nvSpPr>
        <p:spPr>
          <a:xfrm>
            <a:off x="8281547" y="8750502"/>
            <a:ext cx="769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라우팅과 </a:t>
            </a:r>
            <a:r>
              <a:rPr lang="en-US" altLang="ko-KR" sz="1600" dirty="0"/>
              <a:t>IP </a:t>
            </a:r>
            <a:r>
              <a:rPr lang="ko-KR" altLang="en-US" sz="1600" dirty="0"/>
              <a:t>프로토콜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D371DAB-DD82-CBCE-D749-C11152DBB388}"/>
              </a:ext>
            </a:extLst>
          </p:cNvPr>
          <p:cNvSpPr txBox="1"/>
          <p:nvPr/>
        </p:nvSpPr>
        <p:spPr>
          <a:xfrm>
            <a:off x="352848" y="1367221"/>
            <a:ext cx="825775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2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인터넷 계층</a:t>
            </a:r>
            <a:endParaRPr lang="en-US" altLang="ko-KR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  <a:p>
            <a:r>
              <a:rPr lang="ko-KR" altLang="en-US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라우팅과 </a:t>
            </a:r>
            <a:r>
              <a:rPr lang="en-US" altLang="ko-KR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IP</a:t>
            </a:r>
            <a:r>
              <a:rPr lang="ko-KR" altLang="en-US" sz="5400" kern="0" spc="-100" dirty="0"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프로토콜</a:t>
            </a:r>
            <a:endParaRPr lang="en-US" sz="5400" kern="0" spc="-100" dirty="0"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0896600" y="3619500"/>
            <a:ext cx="6537809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인접한 네트워크 기기 간 데이터를 전송</a:t>
            </a:r>
            <a:endParaRPr lang="en-US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다른 계층과 달리 통신의 상대방이 반드시 같은 프로토콜을 사용할 필요는 없다</a:t>
            </a:r>
            <a:r>
              <a:rPr lang="en-US" altLang="ko-KR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.</a:t>
            </a:r>
          </a:p>
          <a:p>
            <a:endParaRPr lang="en-US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r>
              <a:rPr lang="ko-KR" altLang="en-US" sz="3600" b="1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이더넷 프로토콜</a:t>
            </a: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이 가장 대표적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4" name="그림 3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D69EE52-A08E-5222-E531-4DD36D274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8" y="3232422"/>
            <a:ext cx="10184523" cy="568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2A698-51D7-B14F-EF23-422D9A23915F}"/>
              </a:ext>
            </a:extLst>
          </p:cNvPr>
          <p:cNvSpPr txBox="1"/>
          <p:nvPr/>
        </p:nvSpPr>
        <p:spPr>
          <a:xfrm>
            <a:off x="457200" y="8919779"/>
            <a:ext cx="926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 </a:t>
            </a:r>
            <a:r>
              <a:rPr lang="ko-KR" altLang="en-US" sz="1600" dirty="0"/>
              <a:t>네트워크 인터페이스 계층의 역할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66225E28-FA98-3707-CD6A-F3C0BF2C33F6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1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네트워크 접속 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BF0FED3B-428E-C408-EE9A-CFE50D59EC7C}"/>
              </a:ext>
            </a:extLst>
          </p:cNvPr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F91E3929-DD58-7F3B-881A-57236943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90F858A5-C5A6-06A7-368B-420C92376CA4}"/>
              </a:ext>
            </a:extLst>
          </p:cNvPr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BE538573-E9F7-BF66-440B-E61F6411B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48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FAA265-7C78-8CC6-0207-1F384019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76102"/>
            <a:ext cx="16343693" cy="788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2640F9CE-AEB2-F85E-2FA0-1E2A33A09772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흐름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데이터의 모습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7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C1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3257" y="8024771"/>
            <a:ext cx="8585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7710"/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</a:rPr>
              <a:t>역사</a:t>
            </a:r>
            <a:endParaRPr lang="en-US" dirty="0"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2067" y="2575743"/>
            <a:ext cx="1226126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200" dirty="0">
                <a:solidFill>
                  <a:srgbClr val="FF7710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</a:rPr>
              <a:t>TCP / IP</a:t>
            </a:r>
            <a:endParaRPr lang="en-US" dirty="0">
              <a:latin typeface="더잠실 OTF 5 Bold" panose="00000800000000000000" pitchFamily="50" charset="-127"/>
              <a:ea typeface="더잠실 OTF 5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32265" y="6311449"/>
            <a:ext cx="15656292" cy="21429"/>
            <a:chOff x="1332265" y="6311449"/>
            <a:chExt cx="15656292" cy="2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65" y="6311449"/>
              <a:ext cx="15656292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6136990"/>
            <a:ext cx="1757402" cy="389394"/>
            <a:chOff x="1314286" y="6136990"/>
            <a:chExt cx="1757402" cy="3893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6136990"/>
              <a:ext cx="1757402" cy="3893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57964" y="6168650"/>
            <a:ext cx="2270046" cy="5099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1C1B1A"/>
                </a:solidFill>
                <a:latin typeface="Pretendard ExtraBold" pitchFamily="34" charset="0"/>
                <a:cs typeface="Pretendard ExtraBold" pitchFamily="34" charset="0"/>
              </a:rPr>
              <a:t>CONTENTS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914325" y="8024771"/>
            <a:ext cx="8941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7710"/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</a:rPr>
              <a:t>계층</a:t>
            </a:r>
            <a:endParaRPr lang="en-US" dirty="0"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4076" y="8024771"/>
            <a:ext cx="120939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7710"/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  <a:cs typeface="Pretendard" pitchFamily="34" charset="0"/>
              </a:rPr>
              <a:t>흐름</a:t>
            </a:r>
            <a:endParaRPr lang="en-US" dirty="0"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66239" y="8024771"/>
            <a:ext cx="89410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F7710"/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</a:rPr>
              <a:t>특징</a:t>
            </a:r>
            <a:endParaRPr lang="en-US" dirty="0"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73238" y="8024771"/>
            <a:ext cx="2204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</a:rPr>
              <a:t>신뢰할 수 있는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</a:rPr>
              <a:t>TCP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60382" y="8024771"/>
            <a:ext cx="167257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>
                <a:solidFill>
                  <a:srgbClr val="FF7710"/>
                </a:solidFill>
                <a:latin typeface="더잠실 OTF 2 Light" panose="00000300000000000000" pitchFamily="50" charset="-127"/>
                <a:ea typeface="더잠실 OTF 2 Light" panose="00000300000000000000" pitchFamily="50" charset="-127"/>
                <a:cs typeface="Pretendard" pitchFamily="34" charset="0"/>
              </a:rPr>
              <a:t>쓰이는 분야</a:t>
            </a:r>
            <a:endParaRPr lang="en-US" dirty="0">
              <a:latin typeface="더잠실 OTF 2 Light" panose="00000300000000000000" pitchFamily="50" charset="-127"/>
              <a:ea typeface="더잠실 OTF 2 Light" panose="000003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1990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01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4324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02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3695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03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41400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04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60857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05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70000" y="6765981"/>
            <a:ext cx="1694000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300" kern="0" spc="-600" dirty="0">
                <a:solidFill>
                  <a:srgbClr val="FF7710"/>
                </a:solidFill>
                <a:latin typeface="더잠실 OTF 1 Thin" panose="00000400000000000000" pitchFamily="50" charset="-127"/>
                <a:ea typeface="더잠실 OTF 1 Thin" panose="00000400000000000000" pitchFamily="50" charset="-127"/>
                <a:cs typeface="Pretendard Thin" pitchFamily="34" charset="0"/>
              </a:rPr>
              <a:t>06</a:t>
            </a:r>
            <a:endParaRPr lang="en-US" dirty="0">
              <a:latin typeface="더잠실 OTF 1 Thin" panose="00000400000000000000" pitchFamily="50" charset="-127"/>
              <a:ea typeface="더잠실 OTF 1 Thin" panose="00000400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693933" y="7866251"/>
            <a:ext cx="1616254" cy="21429"/>
            <a:chOff x="2693933" y="7866251"/>
            <a:chExt cx="1616254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693933" y="7866251"/>
              <a:ext cx="161625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2680" y="7840854"/>
            <a:ext cx="1616254" cy="21429"/>
            <a:chOff x="5492680" y="7840854"/>
            <a:chExt cx="1616254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492680" y="7840854"/>
              <a:ext cx="161625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1426" y="7866251"/>
            <a:ext cx="1616254" cy="21429"/>
            <a:chOff x="8291426" y="7866251"/>
            <a:chExt cx="1616254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291426" y="7866251"/>
              <a:ext cx="161625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0173" y="7866251"/>
            <a:ext cx="1616254" cy="21429"/>
            <a:chOff x="11090173" y="7866251"/>
            <a:chExt cx="1616254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90173" y="7866251"/>
              <a:ext cx="161625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8919" y="7866251"/>
            <a:ext cx="1616254" cy="21429"/>
            <a:chOff x="13888919" y="7866251"/>
            <a:chExt cx="1616254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888919" y="7866251"/>
              <a:ext cx="161625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26203" y="5848706"/>
            <a:ext cx="944534" cy="944534"/>
            <a:chOff x="16126203" y="5848706"/>
            <a:chExt cx="944534" cy="9445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6203" y="5848706"/>
              <a:ext cx="944534" cy="944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blog.kakaocdn.net/dn/dxTcbp/btqMOyJtA0t/l21xq52BaRISkKBKzgLKP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5"/>
          <a:stretch/>
        </p:blipFill>
        <p:spPr bwMode="auto">
          <a:xfrm>
            <a:off x="10016072" y="1419312"/>
            <a:ext cx="6705600" cy="87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2087952" y="4397288"/>
            <a:ext cx="6251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송신 호스트의 각 계층에서 맡은 역할에 따라 프로토콜을 처리</a:t>
            </a:r>
            <a:r>
              <a:rPr lang="en-US" altLang="ko-KR" sz="28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</a:t>
            </a:r>
            <a:r>
              <a:rPr lang="ko-KR" altLang="en-US" sz="28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상위 계층으로부터 받은 데이터에 </a:t>
            </a:r>
            <a:r>
              <a:rPr lang="ko-KR" altLang="en-US" sz="2800" i="0" dirty="0">
                <a:solidFill>
                  <a:schemeClr val="accent6"/>
                </a:solidFill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헤더</a:t>
            </a:r>
            <a:r>
              <a:rPr lang="ko-KR" altLang="en-US" sz="28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라는 정보를 붙여 하위 계층으로 넘김</a:t>
            </a:r>
            <a:endParaRPr lang="en-US" altLang="ko-KR" sz="2800" i="0" dirty="0">
              <a:effectLst/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92127" y="6506068"/>
            <a:ext cx="70475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헤더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lvl="1"/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송신 호스트와 같은 계층의 수신 호스트의 프로토콜을 위한 정보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lvl="1"/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Ex)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물리 주소</a:t>
            </a:r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IP 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주소</a:t>
            </a:r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포트 번호</a:t>
            </a:r>
            <a:endParaRPr lang="en-US" altLang="ko-KR" sz="3200" i="0" dirty="0">
              <a:effectLst/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B9DA876-4DA0-12AA-7EFB-21664DBDF8DC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흐름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캡슐화와 헤더 추가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49642" y="3050170"/>
            <a:ext cx="8566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송신 호스트의 각 계층을 지날 때 마다 해당 계층의 </a:t>
            </a:r>
            <a:r>
              <a:rPr lang="ko-KR" altLang="en-US" sz="3600" i="0" dirty="0">
                <a:solidFill>
                  <a:schemeClr val="accent6"/>
                </a:solidFill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프로토콜을 처리</a:t>
            </a:r>
            <a:r>
              <a:rPr lang="ko-KR" altLang="en-US" sz="36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하고 </a:t>
            </a:r>
            <a:r>
              <a:rPr lang="ko-KR" altLang="en-US" sz="3600" i="0" dirty="0">
                <a:solidFill>
                  <a:schemeClr val="accent6"/>
                </a:solidFill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헤더를 추가</a:t>
            </a:r>
            <a:r>
              <a:rPr lang="ko-KR" altLang="en-US" sz="3600" i="0" dirty="0">
                <a:effectLst/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하는 것</a:t>
            </a:r>
            <a:endParaRPr lang="en-US" altLang="ko-KR" sz="3600" i="0" dirty="0">
              <a:effectLst/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239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pic>
        <p:nvPicPr>
          <p:cNvPr id="18" name="Picture 2" descr="https://blog.kakaocdn.net/dn/p8BLb/btqMNxRM08I/jdkysGQJKeXnEG6nk9fZx0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1" b="10110"/>
          <a:stretch/>
        </p:blipFill>
        <p:spPr bwMode="auto">
          <a:xfrm>
            <a:off x="10187482" y="1450103"/>
            <a:ext cx="7747670" cy="84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3FCF18EC-855B-B3B2-D0FA-3B5594E38E12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흐름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역캡슐화와 헤더 제거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BE7442-9A28-BB3E-B894-E3FA01ADE5E2}"/>
              </a:ext>
            </a:extLst>
          </p:cNvPr>
          <p:cNvSpPr/>
          <p:nvPr/>
        </p:nvSpPr>
        <p:spPr>
          <a:xfrm>
            <a:off x="668085" y="3056555"/>
            <a:ext cx="8566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36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수신 호스트의 각 계층을 지날 때 마다 해당 계층의 </a:t>
            </a:r>
            <a:r>
              <a:rPr lang="ko-KR" altLang="en-US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프로토콜을 처리</a:t>
            </a:r>
            <a:r>
              <a:rPr lang="ko-KR" altLang="en-US" sz="36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하고 데이터의 </a:t>
            </a:r>
            <a:r>
              <a:rPr lang="ko-KR" altLang="en-US" sz="36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헤더가 삭제</a:t>
            </a:r>
            <a:r>
              <a:rPr lang="ko-KR" altLang="en-US" sz="36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되는 것</a:t>
            </a:r>
            <a:endParaRPr lang="en-US" altLang="ko-KR" sz="3600" i="0" dirty="0">
              <a:effectLst/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CB8927-2477-11D7-5B58-038F8760D94D}"/>
              </a:ext>
            </a:extLst>
          </p:cNvPr>
          <p:cNvSpPr/>
          <p:nvPr/>
        </p:nvSpPr>
        <p:spPr>
          <a:xfrm>
            <a:off x="2227025" y="5686877"/>
            <a:ext cx="76037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수신 호스트의 각 계층에서는 하위 계층으로부터 받은 </a:t>
            </a:r>
            <a:r>
              <a:rPr lang="ko-KR" altLang="en-US" sz="28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헤더 부분의 정보를 사용해서 해당 계층의 프로토콜을 처리</a:t>
            </a:r>
            <a:r>
              <a:rPr lang="ko-KR" altLang="en-US" sz="28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한 후 헤더 부분을 제거한 데이터를 상위 계층으로 넘김</a:t>
            </a:r>
            <a:endParaRPr lang="en-US" altLang="ko-KR" sz="2800" i="0" dirty="0">
              <a:effectLst/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ADBB4FC0-5F53-F04D-14EB-149633FB39C3}"/>
              </a:ext>
            </a:extLst>
          </p:cNvPr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7FD98AA1-6C1B-7890-5CD9-A5964483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D33A1FE9-A4F6-DE2A-D2CA-5A7973F36098}"/>
              </a:ext>
            </a:extLst>
          </p:cNvPr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9DD56DD6-E36C-6B9A-22FF-AD1613F0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04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592792" y="2839781"/>
            <a:ext cx="16303438" cy="6079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신뢰성 있는 데이터 통신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을 가능하게 해주는 프로토콜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데이터의 순차 전송을 보장</a:t>
            </a:r>
            <a:endParaRPr lang="en-US" altLang="ko-KR" sz="4000" dirty="0">
              <a:solidFill>
                <a:schemeClr val="accent6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흐름제어</a:t>
            </a:r>
            <a:endParaRPr lang="en-US" altLang="ko-KR" sz="4000" dirty="0">
              <a:solidFill>
                <a:schemeClr val="accent6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혼잡제어</a:t>
            </a:r>
            <a:endParaRPr lang="en-US" altLang="ko-KR" sz="4000" dirty="0">
              <a:solidFill>
                <a:schemeClr val="accent6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오류제어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442A63ED-D7C4-61A8-435D-61FE20A4A78F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데이터의 순차 전송을 보장</a:t>
            </a:r>
          </a:p>
        </p:txBody>
      </p:sp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124247"/>
            <a:ext cx="13332696" cy="6761477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74885B35-28E7-CA00-95E2-FAE072F6BFF4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64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1026" name="Picture 2" descr="https://camo.githubusercontent.com/b156da90641bd9864fe12b133ba13c5c5e00a07d7b74ac46cc255bfbddff312d/68747470733a2f2f6d656469612e766c70742e75732f696d616765732f736d73383337372f706f73742f39343035616264352d663932612d346238322d383536382d6566303638623032353961362f696d616765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727" y="3340939"/>
            <a:ext cx="18555453" cy="56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8924145" y="5184656"/>
            <a:ext cx="2209800" cy="3933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01000" y="5596589"/>
            <a:ext cx="4056091" cy="5375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F8B486-C230-2807-A655-285D217AFAE3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FBDD79F2-054E-612B-9E42-A1631E37EC25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데이터의 순차 전송을 보장</a:t>
            </a:r>
          </a:p>
        </p:txBody>
      </p:sp>
    </p:spTree>
    <p:extLst>
      <p:ext uri="{BB962C8B-B14F-4D97-AF65-F5344CB8AC3E}">
        <p14:creationId xmlns:p14="http://schemas.microsoft.com/office/powerpoint/2010/main" val="108550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81300"/>
            <a:ext cx="10439400" cy="7032348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84469E89-8794-0286-9309-2B143CA51EBF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데이터의 순차 전송을 보장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4748867-5699-8456-3684-654EAFF01649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2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895600" y="3129863"/>
            <a:ext cx="16303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혼잡 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: 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네트워크 내에 패킷의 수가 과도하게 증가하는 현상</a:t>
            </a:r>
          </a:p>
        </p:txBody>
      </p:sp>
      <p:pic>
        <p:nvPicPr>
          <p:cNvPr id="1040" name="Picture 16" descr="내일 오전부터 고속도로 정체 시작 오후 4시 절정&quot;- 헤럴드경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389" y="3959353"/>
            <a:ext cx="10665222" cy="582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33B0243A-CC5D-1F66-4C5A-2F2C9F8C4FED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70E5A95-39A0-723B-CC49-92D62349FF2C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혼잡제어</a:t>
            </a:r>
          </a:p>
        </p:txBody>
      </p:sp>
    </p:spTree>
    <p:extLst>
      <p:ext uri="{BB962C8B-B14F-4D97-AF65-F5344CB8AC3E}">
        <p14:creationId xmlns:p14="http://schemas.microsoft.com/office/powerpoint/2010/main" val="313613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2050" name="Picture 2" descr="TCP slow-start and congestion avoidance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3328051"/>
            <a:ext cx="9448800" cy="66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00599" y="5355475"/>
            <a:ext cx="2185115" cy="3979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395816" y="5230648"/>
            <a:ext cx="5179796" cy="24965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8C85EF46-6E9F-5F8F-3301-7652A1185B89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D065641-C187-41AC-3DF0-B61BE7CF6B4C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혼잡제어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(Slow Start)</a:t>
            </a:r>
            <a:endParaRPr lang="ko-KR" altLang="en-US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82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133600" y="4991100"/>
            <a:ext cx="16303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송수신자 간의 데이터 속도 차이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(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흐름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)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로 인해 발생하는 흐름 문제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</a:t>
            </a:r>
          </a:p>
          <a:p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즉 버퍼 오버 플로우가 발생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DA0CA8C-E5E5-4B27-057D-C783CE34A235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99ED8455-E9B7-53D3-D113-AA8E09CCBDC0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흐름 제어</a:t>
            </a:r>
          </a:p>
        </p:txBody>
      </p:sp>
    </p:spTree>
    <p:extLst>
      <p:ext uri="{BB962C8B-B14F-4D97-AF65-F5344CB8AC3E}">
        <p14:creationId xmlns:p14="http://schemas.microsoft.com/office/powerpoint/2010/main" val="260268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82" y="5062533"/>
            <a:ext cx="4006406" cy="4956379"/>
          </a:xfrm>
          <a:prstGeom prst="rect">
            <a:avLst/>
          </a:prstGeom>
        </p:spPr>
      </p:pic>
      <p:sp>
        <p:nvSpPr>
          <p:cNvPr id="4" name="타원형 설명선 3"/>
          <p:cNvSpPr/>
          <p:nvPr/>
        </p:nvSpPr>
        <p:spPr>
          <a:xfrm>
            <a:off x="2819400" y="3958058"/>
            <a:ext cx="5943600" cy="22089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다음 주 까지 </a:t>
            </a:r>
            <a:r>
              <a:rPr lang="ko-KR" altLang="en-US" sz="2000" dirty="0" err="1">
                <a:solidFill>
                  <a:schemeClr val="tx1"/>
                </a:solidFill>
              </a:rPr>
              <a:t>백엔드</a:t>
            </a:r>
            <a:r>
              <a:rPr lang="ko-KR" altLang="en-US" sz="2000" dirty="0">
                <a:solidFill>
                  <a:schemeClr val="tx1"/>
                </a:solidFill>
              </a:rPr>
              <a:t> 스프링 다 듣고 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8" y="-7805480"/>
            <a:ext cx="3" cy="25897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1557" y="5112445"/>
            <a:ext cx="2732529" cy="4856554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>
          <a:xfrm>
            <a:off x="12424254" y="3876664"/>
            <a:ext cx="5482744" cy="229034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너무 많은데</a:t>
            </a:r>
            <a:r>
              <a:rPr lang="en-US" altLang="ko-KR" dirty="0">
                <a:solidFill>
                  <a:schemeClr val="tx1"/>
                </a:solidFill>
              </a:rPr>
              <a:t>..?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형 설명선 16"/>
          <p:cNvSpPr/>
          <p:nvPr/>
        </p:nvSpPr>
        <p:spPr>
          <a:xfrm>
            <a:off x="2844050" y="3958057"/>
            <a:ext cx="5943600" cy="22089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DB</a:t>
            </a:r>
            <a:r>
              <a:rPr lang="ko-KR" altLang="en-US" sz="2000" dirty="0">
                <a:solidFill>
                  <a:schemeClr val="tx1"/>
                </a:solidFill>
              </a:rPr>
              <a:t>도 </a:t>
            </a:r>
            <a:r>
              <a:rPr lang="ko-KR" altLang="en-US" sz="2000" dirty="0" err="1">
                <a:solidFill>
                  <a:schemeClr val="tx1"/>
                </a:solidFill>
              </a:rPr>
              <a:t>연동하고와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^^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12415411" y="3876664"/>
            <a:ext cx="5482744" cy="229034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??? </a:t>
            </a:r>
            <a:r>
              <a:rPr lang="ko-KR" altLang="en-US" dirty="0">
                <a:solidFill>
                  <a:schemeClr val="tx1"/>
                </a:solidFill>
              </a:rPr>
              <a:t>여기서 </a:t>
            </a:r>
            <a:r>
              <a:rPr lang="ko-KR" altLang="en-US" dirty="0" err="1">
                <a:solidFill>
                  <a:schemeClr val="tx1"/>
                </a:solidFill>
              </a:rPr>
              <a:t>더준다고</a:t>
            </a:r>
            <a:r>
              <a:rPr lang="en-US" altLang="ko-KR" dirty="0">
                <a:solidFill>
                  <a:schemeClr val="tx1"/>
                </a:solidFill>
              </a:rPr>
              <a:t>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2835042" y="3954033"/>
            <a:ext cx="5943600" cy="22089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리액트로</a:t>
            </a:r>
            <a:r>
              <a:rPr lang="ko-KR" altLang="en-US" sz="2000" dirty="0">
                <a:solidFill>
                  <a:schemeClr val="tx1"/>
                </a:solidFill>
              </a:rPr>
              <a:t> 홈페이지도 구현해와</a:t>
            </a:r>
            <a:r>
              <a:rPr lang="en-US" altLang="ko-KR" sz="2000" dirty="0">
                <a:solidFill>
                  <a:schemeClr val="tx1"/>
                </a:solidFill>
              </a:rPr>
              <a:t>^^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12406568" y="3876664"/>
            <a:ext cx="5482744" cy="229034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?????????????????????????????????????????????????????????????????????????????????????????????????????????????????????????????????????????????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형 설명선 23"/>
          <p:cNvSpPr/>
          <p:nvPr/>
        </p:nvSpPr>
        <p:spPr>
          <a:xfrm>
            <a:off x="2844050" y="3967477"/>
            <a:ext cx="5943600" cy="22089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다음주 까지다</a:t>
            </a:r>
            <a:r>
              <a:rPr lang="en-US" altLang="ko-KR" sz="2000" dirty="0">
                <a:solidFill>
                  <a:schemeClr val="tx1"/>
                </a:solidFill>
              </a:rPr>
              <a:t>???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1557" y="5135305"/>
            <a:ext cx="2741372" cy="4892829"/>
          </a:xfrm>
          <a:prstGeom prst="rect">
            <a:avLst/>
          </a:prstGeom>
        </p:spPr>
      </p:pic>
      <p:sp>
        <p:nvSpPr>
          <p:cNvPr id="26" name="타원형 설명선 25"/>
          <p:cNvSpPr/>
          <p:nvPr/>
        </p:nvSpPr>
        <p:spPr>
          <a:xfrm>
            <a:off x="12415411" y="3872639"/>
            <a:ext cx="5482744" cy="229034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흐어어엉</a:t>
            </a:r>
            <a:r>
              <a:rPr lang="ko-KR" altLang="en-US" dirty="0">
                <a:solidFill>
                  <a:schemeClr val="tx1"/>
                </a:solidFill>
              </a:rPr>
              <a:t> 너무 할게 많아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근데 마지막에 </a:t>
            </a:r>
            <a:r>
              <a:rPr lang="ko-KR" altLang="en-US" dirty="0" err="1">
                <a:solidFill>
                  <a:schemeClr val="tx1"/>
                </a:solidFill>
              </a:rPr>
              <a:t>뭐하라고</a:t>
            </a:r>
            <a:r>
              <a:rPr lang="ko-KR" altLang="en-US" dirty="0">
                <a:solidFill>
                  <a:schemeClr val="tx1"/>
                </a:solidFill>
              </a:rPr>
              <a:t> 했었지</a:t>
            </a:r>
            <a:r>
              <a:rPr lang="en-US" altLang="ko-KR" dirty="0">
                <a:solidFill>
                  <a:schemeClr val="tx1"/>
                </a:solidFill>
              </a:rPr>
              <a:t>..??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4D0F499-BD30-C9EF-3E95-E699714D5274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61E99E59-7677-450C-3F01-078418E0A35F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흐름 제어</a:t>
            </a:r>
          </a:p>
        </p:txBody>
      </p:sp>
    </p:spTree>
    <p:extLst>
      <p:ext uri="{BB962C8B-B14F-4D97-AF65-F5344CB8AC3E}">
        <p14:creationId xmlns:p14="http://schemas.microsoft.com/office/powerpoint/2010/main" val="143753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52848" y="1367221"/>
            <a:ext cx="2065887" cy="94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인터넷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06216" y="235697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608030-044F-A16D-B78D-EAEF02AF46CC}"/>
              </a:ext>
            </a:extLst>
          </p:cNvPr>
          <p:cNvSpPr txBox="1"/>
          <p:nvPr/>
        </p:nvSpPr>
        <p:spPr>
          <a:xfrm>
            <a:off x="908174" y="3250674"/>
            <a:ext cx="16154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더잠실 OTF 3 Regular"/>
                <a:ea typeface="더잠실 OTF 3 Regular"/>
              </a:rPr>
              <a:t>전세계에 걸쳐 파일 전송 등의 데이터 통신 서비스를 받을 수 있는 컴퓨터 네트워크의 시스템</a:t>
            </a:r>
            <a:endParaRPr lang="en-US" altLang="ko-KR" sz="40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endParaRPr lang="ko-KR" altLang="en-US" sz="40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endParaRPr lang="ko-KR" altLang="en-US" sz="4000" dirty="0">
              <a:latin typeface="더잠실 OTF 3 Regular"/>
              <a:ea typeface="더잠실 OTF 3 Regular"/>
            </a:endParaRPr>
          </a:p>
          <a:p>
            <a:pPr lvl="0">
              <a:defRPr/>
            </a:pPr>
            <a:r>
              <a:rPr lang="ko-KR" altLang="en-US" sz="4000" dirty="0">
                <a:latin typeface="더잠실 OTF 3 Regular"/>
                <a:ea typeface="더잠실 OTF 3 Regular"/>
              </a:rPr>
              <a:t>인터넷 통신 비용을 지불함으로써 인터넷 사용</a:t>
            </a:r>
          </a:p>
          <a:p>
            <a:pPr lvl="0">
              <a:defRPr/>
            </a:pPr>
            <a:r>
              <a:rPr lang="ko-KR" altLang="en-US" sz="4000" dirty="0">
                <a:latin typeface="더잠실 OTF 3 Regular"/>
                <a:ea typeface="더잠실 OTF 3 Regular"/>
              </a:rPr>
              <a:t>사업자가 만들어 놓은 네트워크 인프라를 사용하는 것</a:t>
            </a:r>
          </a:p>
        </p:txBody>
      </p:sp>
    </p:spTree>
    <p:extLst>
      <p:ext uri="{BB962C8B-B14F-4D97-AF65-F5344CB8AC3E}">
        <p14:creationId xmlns:p14="http://schemas.microsoft.com/office/powerpoint/2010/main" val="391607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1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5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6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82" y="5062533"/>
            <a:ext cx="4006406" cy="4956379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>
          <a:xfrm>
            <a:off x="2514600" y="3883344"/>
            <a:ext cx="5867400" cy="19812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아빈아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스프링다듣고와야돼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135348" y="5929430"/>
            <a:ext cx="4673694" cy="3505270"/>
          </a:xfrm>
          <a:prstGeom prst="rect">
            <a:avLst/>
          </a:prstGeom>
        </p:spPr>
      </p:pic>
      <p:sp>
        <p:nvSpPr>
          <p:cNvPr id="18" name="타원형 설명선 17"/>
          <p:cNvSpPr/>
          <p:nvPr/>
        </p:nvSpPr>
        <p:spPr>
          <a:xfrm>
            <a:off x="11724640" y="3883344"/>
            <a:ext cx="5867400" cy="19812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 나  </a:t>
            </a:r>
            <a:r>
              <a:rPr lang="ko-KR" altLang="en-US" dirty="0" err="1">
                <a:solidFill>
                  <a:schemeClr val="tx1"/>
                </a:solidFill>
              </a:rPr>
              <a:t>피자먹어야돼</a:t>
            </a:r>
            <a:r>
              <a:rPr lang="ko-KR" altLang="en-US" dirty="0">
                <a:solidFill>
                  <a:schemeClr val="tx1"/>
                </a:solidFill>
              </a:rPr>
              <a:t> 바빠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피자 다 먹으면 말해줄게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8" y="-7805480"/>
            <a:ext cx="3" cy="25897960"/>
          </a:xfrm>
          <a:prstGeom prst="rect">
            <a:avLst/>
          </a:prstGeom>
        </p:spPr>
      </p:pic>
      <p:sp>
        <p:nvSpPr>
          <p:cNvPr id="24" name="타원형 설명선 23"/>
          <p:cNvSpPr/>
          <p:nvPr/>
        </p:nvSpPr>
        <p:spPr>
          <a:xfrm>
            <a:off x="11734800" y="3883344"/>
            <a:ext cx="5867400" cy="19812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일 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ko-KR" altLang="en-US" dirty="0" err="1">
                <a:solidFill>
                  <a:schemeClr val="tx1"/>
                </a:solidFill>
              </a:rPr>
              <a:t>다먹었어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2524760" y="3860484"/>
            <a:ext cx="5867400" cy="199167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어어</a:t>
            </a:r>
            <a:r>
              <a:rPr lang="en-US" altLang="ko-KR" dirty="0">
                <a:solidFill>
                  <a:schemeClr val="tx1"/>
                </a:solidFill>
              </a:rPr>
              <a:t>.. </a:t>
            </a:r>
            <a:r>
              <a:rPr lang="ko-KR" altLang="en-US" dirty="0">
                <a:solidFill>
                  <a:schemeClr val="tx1"/>
                </a:solidFill>
              </a:rPr>
              <a:t>좀 늦네</a:t>
            </a:r>
            <a:r>
              <a:rPr lang="en-US" altLang="ko-KR" dirty="0">
                <a:solidFill>
                  <a:schemeClr val="tx1"/>
                </a:solidFill>
              </a:rPr>
              <a:t>..? </a:t>
            </a:r>
            <a:r>
              <a:rPr lang="ko-KR" altLang="en-US" dirty="0">
                <a:solidFill>
                  <a:schemeClr val="tx1"/>
                </a:solidFill>
              </a:rPr>
              <a:t>스프링 </a:t>
            </a:r>
            <a:r>
              <a:rPr lang="ko-KR" altLang="en-US" dirty="0" err="1">
                <a:solidFill>
                  <a:schemeClr val="tx1"/>
                </a:solidFill>
              </a:rPr>
              <a:t>들어야돼</a:t>
            </a:r>
            <a:r>
              <a:rPr lang="en-US" altLang="ko-KR" dirty="0">
                <a:solidFill>
                  <a:schemeClr val="tx1"/>
                </a:solidFill>
              </a:rPr>
              <a:t>!! </a:t>
            </a:r>
            <a:r>
              <a:rPr lang="ko-KR" altLang="en-US" dirty="0">
                <a:solidFill>
                  <a:schemeClr val="tx1"/>
                </a:solidFill>
              </a:rPr>
              <a:t>알았지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11760200" y="3893289"/>
            <a:ext cx="5867400" cy="19812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나야나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조아빈이라고</a:t>
            </a:r>
            <a:r>
              <a:rPr lang="en-US" altLang="ko-KR" dirty="0">
                <a:solidFill>
                  <a:schemeClr val="tx1"/>
                </a:solidFill>
              </a:rPr>
              <a:t>! </a:t>
            </a:r>
            <a:r>
              <a:rPr lang="ko-KR" altLang="en-US" dirty="0">
                <a:solidFill>
                  <a:schemeClr val="tx1"/>
                </a:solidFill>
              </a:rPr>
              <a:t>당연하지</a:t>
            </a:r>
            <a:r>
              <a:rPr lang="en-US" altLang="ko-KR" dirty="0">
                <a:solidFill>
                  <a:schemeClr val="tx1"/>
                </a:solidFill>
              </a:rPr>
              <a:t>~!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6A1E46F0-920C-0FEC-7142-EFF408E0E542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447A0EE0-DBA1-1017-4029-C37E8F73DDC8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흐름 제어</a:t>
            </a:r>
          </a:p>
        </p:txBody>
      </p:sp>
    </p:spTree>
    <p:extLst>
      <p:ext uri="{BB962C8B-B14F-4D97-AF65-F5344CB8AC3E}">
        <p14:creationId xmlns:p14="http://schemas.microsoft.com/office/powerpoint/2010/main" val="35953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24" grpId="0" animBg="1"/>
      <p:bldP spid="25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8" name="Object 13"/>
          <p:cNvSpPr txBox="1"/>
          <p:nvPr/>
        </p:nvSpPr>
        <p:spPr>
          <a:xfrm>
            <a:off x="1298762" y="3240419"/>
            <a:ext cx="16303438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통신 상대를 정하기 위해 네트워크상에 존재하는 모든 기기에 고유의 주소같은 것이 할당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비연결형</a:t>
            </a: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서비스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를 제공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패킷을 분할</a:t>
            </a:r>
            <a:r>
              <a:rPr lang="en-US" altLang="ko-KR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</a:t>
            </a: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병합하는 기능을 수행</a:t>
            </a:r>
            <a:endParaRPr lang="en-US" altLang="ko-KR" sz="4000" dirty="0">
              <a:solidFill>
                <a:schemeClr val="accent6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Best Effort </a:t>
            </a:r>
            <a:r>
              <a:rPr lang="ko-KR" altLang="en-US" sz="4000" dirty="0">
                <a:solidFill>
                  <a:schemeClr val="accent6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원칙에 따른 전송 기능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을 제공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876CD7CD-B3D9-22A2-38DF-548A2409FE2B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IP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66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64" y="4137811"/>
            <a:ext cx="12036185" cy="538775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429000" y="6819900"/>
            <a:ext cx="12039600" cy="2514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57FEC8C8-5E6A-B678-35BE-5AA593EDC05C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IP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ED0F50EF-1CA5-DBC1-C2A9-081C47DF2CCD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비연결형 서비스를 제공</a:t>
            </a:r>
          </a:p>
        </p:txBody>
      </p:sp>
    </p:spTree>
    <p:extLst>
      <p:ext uri="{BB962C8B-B14F-4D97-AF65-F5344CB8AC3E}">
        <p14:creationId xmlns:p14="http://schemas.microsoft.com/office/powerpoint/2010/main" val="1893194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2050" name="Picture 2" descr="https://search.pstatic.net/common/?src=http%3A%2F%2Fblogfiles.naver.net%2FMjAyMjA4MjVfNTMg%2FMDAxNjYxNDA1MjEzNDQ2.I11t88Ur_DL6nPeF2nRAQyCoaN82J5JOLkT0M1-sW2Qg.0JiKo6zFIce8q4i9eh4nASZ06C_6vXtL3_mfLs1IgiIg.JPEG.yikacey%2F02.jpg&amp;type=sc960_8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22" y="4426528"/>
            <a:ext cx="731520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'목동 아파트' 재건축 가시화…전문가 &quot;분위기 반전은 아직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199" y="4423841"/>
            <a:ext cx="8116601" cy="48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1B5F34F1-55F8-99A4-7153-A9B5AE2E148D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IP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BEBA7FA5-2B36-7D73-5CA1-8C2894F088BC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패킷을 분할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 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병합하는 기능을 수행</a:t>
            </a:r>
          </a:p>
        </p:txBody>
      </p:sp>
    </p:spTree>
    <p:extLst>
      <p:ext uri="{BB962C8B-B14F-4D97-AF65-F5344CB8AC3E}">
        <p14:creationId xmlns:p14="http://schemas.microsoft.com/office/powerpoint/2010/main" val="3471519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사람을찾습니다] 대구 침산동에 사시는 도경슈님 계십니까...? #도경수 #진검승부 홍보자석 나눔 #kbs드라마 진검승부 대박 기원 #디오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45" y="4669291"/>
            <a:ext cx="3546549" cy="451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9" y="5048201"/>
            <a:ext cx="3406715" cy="42144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58252" y="5324456"/>
            <a:ext cx="4196380" cy="3147285"/>
          </a:xfrm>
          <a:prstGeom prst="rect">
            <a:avLst/>
          </a:prstGeom>
        </p:spPr>
      </p:pic>
      <p:sp>
        <p:nvSpPr>
          <p:cNvPr id="2" name="가로로 말린 두루마리 모양 1"/>
          <p:cNvSpPr/>
          <p:nvPr/>
        </p:nvSpPr>
        <p:spPr>
          <a:xfrm>
            <a:off x="483634" y="6927609"/>
            <a:ext cx="1066800" cy="1077858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편지</a:t>
            </a:r>
          </a:p>
        </p:txBody>
      </p:sp>
      <p:pic>
        <p:nvPicPr>
          <p:cNvPr id="1028" name="Picture 4" descr="빨간색 편지통 우체통 우편함 적색갓 : 탑셀V랜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338" y="5278847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세아기 건강보험료 환급, 수원 인계동 우체통 위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12" y="5164271"/>
            <a:ext cx="209423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형 설명선 3"/>
          <p:cNvSpPr/>
          <p:nvPr/>
        </p:nvSpPr>
        <p:spPr>
          <a:xfrm>
            <a:off x="2198466" y="4324301"/>
            <a:ext cx="3201127" cy="14478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왜 답장이 </a:t>
            </a:r>
            <a:r>
              <a:rPr lang="ko-KR" altLang="en-US" dirty="0" err="1">
                <a:solidFill>
                  <a:schemeClr val="tx1"/>
                </a:solidFill>
              </a:rPr>
              <a:t>안오지</a:t>
            </a:r>
            <a:r>
              <a:rPr lang="en-US" altLang="ko-KR" dirty="0">
                <a:solidFill>
                  <a:schemeClr val="tx1"/>
                </a:solidFill>
              </a:rPr>
              <a:t>..?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5751A629-AD9C-60B8-8B1C-C03DFFC9C76C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특징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:  IP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A1F30A13-0A5F-903E-C582-BD39D4BB7BA2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Best Effort 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원칙에 따른 전송 기능을 제공</a:t>
            </a:r>
          </a:p>
        </p:txBody>
      </p:sp>
    </p:spTree>
    <p:extLst>
      <p:ext uri="{BB962C8B-B14F-4D97-AF65-F5344CB8AC3E}">
        <p14:creationId xmlns:p14="http://schemas.microsoft.com/office/powerpoint/2010/main" val="354480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0.1591 L 0.28533 -0.00154 C 0.29271 0.03442 0.30374 0.05401 0.31537 0.05401 C 0.32856 0.05401 0.33906 0.03442 0.34644 -0.00154 L 0.38186 -0.1591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86 -0.1591 L 0.38186 -0.15895 C 0.38334 -0.15324 0.38498 -0.14753 0.38629 -0.14136 C 0.38681 -0.13889 0.38672 -0.13595 0.38742 -0.13349 C 0.39306 -0.11065 0.38846 -0.13349 0.39297 -0.11774 C 0.39349 -0.11589 0.39358 -0.11373 0.39401 -0.11173 C 0.39471 -0.1091 0.39549 -0.10648 0.39627 -0.10386 C 0.39662 -0.1 0.39662 -0.09583 0.3974 -0.09197 C 0.39783 -0.08981 0.39896 -0.08827 0.39957 -0.08611 C 0.40938 -0.05123 0.39419 -0.09938 0.40512 -0.06836 C 0.41094 -0.05185 0.40469 -0.0679 0.40851 -0.05447 C 0.40955 -0.05062 0.41424 -0.04058 0.41519 -0.03873 C 0.41615 -0.03657 0.41745 -0.03487 0.41849 -0.03271 C 0.41971 -0.03024 0.42075 -0.02762 0.42179 -0.02484 C 0.42301 -0.02176 0.42379 -0.0179 0.42518 -0.01497 C 0.42752 -0.01003 0.43091 -0.00663 0.4329 -0.00123 C 0.43472 0.00371 0.43568 0.0071 0.43846 0.01065 C 0.44132 0.01435 0.44488 0.01621 0.4474 0.02053 C 0.44853 0.02253 0.44939 0.02485 0.4507 0.02655 C 0.45165 0.02763 0.4579 0.03025 0.45851 0.0304 C 0.46919 0.03472 0.45868 0.03009 0.47075 0.03442 C 0.47222 0.03488 0.4737 0.03565 0.47518 0.03642 C 0.48698 0.03565 0.49887 0.0355 0.51068 0.03442 C 0.51224 0.03426 0.51363 0.03287 0.51519 0.03241 C 0.51849 0.03148 0.52179 0.03102 0.52518 0.0304 C 0.53906 0.02423 0.52179 0.0321 0.5329 0.02655 C 0.53438 0.02577 0.53594 0.02531 0.53742 0.02454 C 0.53959 0.0233 0.54176 0.0213 0.54401 0.02053 C 0.54966 0.01852 0.55061 0.01868 0.55625 0.01466 C 0.55808 0.01327 0.56007 0.01235 0.56181 0.01065 C 0.56415 0.00834 0.56623 0.0054 0.56849 0.00278 L 0.57179 -0.00123 L 0.57518 -0.00509 C 0.57735 -0.01095 0.57752 -0.01219 0.58073 -0.01697 C 0.58177 -0.01852 0.5829 -0.0196 0.58403 -0.02099 C 0.58481 -0.02284 0.58525 -0.02531 0.58629 -0.02685 C 0.58828 -0.02994 0.59297 -0.03472 0.59297 -0.03457 C 0.59792 -0.04799 0.59202 -0.03503 0.59853 -0.04259 C 0.59983 -0.04413 0.60052 -0.04707 0.60183 -0.04861 C 0.60278 -0.04969 0.60408 -0.04969 0.60512 -0.05062 C 0.60634 -0.05154 0.60729 -0.05339 0.60851 -0.05447 C 0.60955 -0.0554 0.61077 -0.0554 0.61181 -0.05648 C 0.61415 -0.05879 0.61623 -0.06173 0.61849 -0.06435 C 0.62222 -0.06882 0.62084 -0.06666 0.62292 -0.07037 L 0.63186 -0.07423 " pathEditMode="relative" rAng="0" ptsTypes="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F802229-1646-492E-E1B2-3278D7BD4DF0}"/>
              </a:ext>
            </a:extLst>
          </p:cNvPr>
          <p:cNvSpPr txBox="1"/>
          <p:nvPr/>
        </p:nvSpPr>
        <p:spPr>
          <a:xfrm>
            <a:off x="6839703" y="3658214"/>
            <a:ext cx="6376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/>
              <a:t>TCP=</a:t>
            </a:r>
            <a:r>
              <a:rPr lang="ko-KR" altLang="en-US" sz="8000" b="1" dirty="0"/>
              <a:t>신뢰</a:t>
            </a:r>
          </a:p>
        </p:txBody>
      </p:sp>
      <p:pic>
        <p:nvPicPr>
          <p:cNvPr id="1026" name="Picture 2" descr="사람 - 무료 사회적인개 아이콘">
            <a:extLst>
              <a:ext uri="{FF2B5EF4-FFF2-40B4-BE49-F238E27FC236}">
                <a16:creationId xmlns:a16="http://schemas.microsoft.com/office/drawing/2014/main" id="{63A38ADC-7DB4-17DD-71E0-414F6C83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03" y="5372100"/>
            <a:ext cx="4131480" cy="413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사람 - 무료 사회적인개 아이콘">
            <a:extLst>
              <a:ext uri="{FF2B5EF4-FFF2-40B4-BE49-F238E27FC236}">
                <a16:creationId xmlns:a16="http://schemas.microsoft.com/office/drawing/2014/main" id="{713E2C15-55FC-78D7-97A2-8F55D421F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417" y="5372100"/>
            <a:ext cx="4131480" cy="413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34A964C-DE72-7B9B-7975-4307C4A89404}"/>
              </a:ext>
            </a:extLst>
          </p:cNvPr>
          <p:cNvSpPr/>
          <p:nvPr/>
        </p:nvSpPr>
        <p:spPr>
          <a:xfrm>
            <a:off x="6812809" y="6343596"/>
            <a:ext cx="4572000" cy="4933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277E11-45D7-1555-D3DA-82B5612D3D21}"/>
              </a:ext>
            </a:extLst>
          </p:cNvPr>
          <p:cNvSpPr/>
          <p:nvPr/>
        </p:nvSpPr>
        <p:spPr>
          <a:xfrm flipH="1">
            <a:off x="6756856" y="8379052"/>
            <a:ext cx="4627953" cy="5144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13DA0106-750D-2B8E-FBD9-D679E4822FEF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신뢰할 수 있는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88BF5A45-AD03-5F43-42A6-90A72872E4FA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재전송</a:t>
            </a:r>
          </a:p>
        </p:txBody>
      </p:sp>
    </p:spTree>
    <p:extLst>
      <p:ext uri="{BB962C8B-B14F-4D97-AF65-F5344CB8AC3E}">
        <p14:creationId xmlns:p14="http://schemas.microsoft.com/office/powerpoint/2010/main" val="1489541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1C91D2-4ED5-257D-BE55-DEFE70DB21F4}"/>
              </a:ext>
            </a:extLst>
          </p:cNvPr>
          <p:cNvSpPr/>
          <p:nvPr/>
        </p:nvSpPr>
        <p:spPr>
          <a:xfrm>
            <a:off x="2486891" y="3656271"/>
            <a:ext cx="13137122" cy="11540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멋쟁이 사자처럼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AD0F7-8C5D-E4C7-A8E8-13AC423EF10F}"/>
              </a:ext>
            </a:extLst>
          </p:cNvPr>
          <p:cNvSpPr/>
          <p:nvPr/>
        </p:nvSpPr>
        <p:spPr>
          <a:xfrm>
            <a:off x="12271213" y="6458399"/>
            <a:ext cx="3352800" cy="11540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HTTP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D10947-F3A9-2E33-AB3C-140B789C095A}"/>
              </a:ext>
            </a:extLst>
          </p:cNvPr>
          <p:cNvSpPr/>
          <p:nvPr/>
        </p:nvSpPr>
        <p:spPr>
          <a:xfrm>
            <a:off x="8940872" y="6458399"/>
            <a:ext cx="3352800" cy="1154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TCP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8AB7A-8E5E-D6FF-3188-C7F1A6E251FF}"/>
              </a:ext>
            </a:extLst>
          </p:cNvPr>
          <p:cNvSpPr/>
          <p:nvPr/>
        </p:nvSpPr>
        <p:spPr>
          <a:xfrm>
            <a:off x="5698641" y="6458399"/>
            <a:ext cx="3352800" cy="11540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IP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AD0795-FCAC-7920-25C0-71409B7E3C78}"/>
              </a:ext>
            </a:extLst>
          </p:cNvPr>
          <p:cNvSpPr/>
          <p:nvPr/>
        </p:nvSpPr>
        <p:spPr>
          <a:xfrm>
            <a:off x="2478869" y="6458399"/>
            <a:ext cx="3352800" cy="1154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Ethernet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DFBB41-C1D5-0444-10CA-ECB524444917}"/>
              </a:ext>
            </a:extLst>
          </p:cNvPr>
          <p:cNvSpPr txBox="1"/>
          <p:nvPr/>
        </p:nvSpPr>
        <p:spPr>
          <a:xfrm>
            <a:off x="15801109" y="3971701"/>
            <a:ext cx="248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&lt;- </a:t>
            </a:r>
            <a:r>
              <a:rPr lang="ko-KR" altLang="en-US" sz="2800" b="1" dirty="0"/>
              <a:t>빅 데이터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3BE72113-8AD9-4010-5118-6164D8DFD431}"/>
              </a:ext>
            </a:extLst>
          </p:cNvPr>
          <p:cNvSpPr/>
          <p:nvPr/>
        </p:nvSpPr>
        <p:spPr>
          <a:xfrm>
            <a:off x="13030200" y="5143499"/>
            <a:ext cx="1711487" cy="115408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FDF9E5FE-CBA8-582B-9986-4E74FE17272A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신뢰할 수 있는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EB8092-955B-DDF0-EEE6-C65A4C22DC1B}"/>
              </a:ext>
            </a:extLst>
          </p:cNvPr>
          <p:cNvSpPr/>
          <p:nvPr/>
        </p:nvSpPr>
        <p:spPr>
          <a:xfrm>
            <a:off x="2514600" y="6743702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멋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FF823C-BF19-C002-9E84-E6850E9A92B7}"/>
              </a:ext>
            </a:extLst>
          </p:cNvPr>
          <p:cNvSpPr/>
          <p:nvPr/>
        </p:nvSpPr>
        <p:spPr>
          <a:xfrm>
            <a:off x="4392046" y="6755477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FE0771-F7D2-FD8B-7B45-A18372279F6A}"/>
              </a:ext>
            </a:extLst>
          </p:cNvPr>
          <p:cNvSpPr/>
          <p:nvPr/>
        </p:nvSpPr>
        <p:spPr>
          <a:xfrm>
            <a:off x="6331956" y="6745664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E8A250-3EFB-6DC9-4E55-463C85E399A7}"/>
              </a:ext>
            </a:extLst>
          </p:cNvPr>
          <p:cNvSpPr/>
          <p:nvPr/>
        </p:nvSpPr>
        <p:spPr>
          <a:xfrm>
            <a:off x="12101460" y="6755477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EDD23-613F-C2F3-D455-5E708E914A50}"/>
              </a:ext>
            </a:extLst>
          </p:cNvPr>
          <p:cNvSpPr/>
          <p:nvPr/>
        </p:nvSpPr>
        <p:spPr>
          <a:xfrm>
            <a:off x="10169712" y="6743701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9893A-42C7-A48C-BD8A-3522B56DE1E3}"/>
              </a:ext>
            </a:extLst>
          </p:cNvPr>
          <p:cNvSpPr/>
          <p:nvPr/>
        </p:nvSpPr>
        <p:spPr>
          <a:xfrm>
            <a:off x="8271865" y="6755477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E9A1A2-DECA-AF61-3F13-BC1CA3E53357}"/>
              </a:ext>
            </a:extLst>
          </p:cNvPr>
          <p:cNvSpPr/>
          <p:nvPr/>
        </p:nvSpPr>
        <p:spPr>
          <a:xfrm>
            <a:off x="13987067" y="6755477"/>
            <a:ext cx="1252933" cy="11540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D37E9-4FAD-ECA4-20DC-27675EBC7691}"/>
              </a:ext>
            </a:extLst>
          </p:cNvPr>
          <p:cNvSpPr txBox="1"/>
          <p:nvPr/>
        </p:nvSpPr>
        <p:spPr>
          <a:xfrm>
            <a:off x="3141066" y="5676900"/>
            <a:ext cx="1397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0	     1		2		 3		 4		 5		 6		</a:t>
            </a:r>
            <a:endParaRPr lang="ko-KR" altLang="en-US" sz="4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95E175-5E4F-6B23-7D15-DA8F94853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857" y="1829970"/>
            <a:ext cx="7741238" cy="3341203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0DD07A84-93BF-2354-BFD6-094D34512AD1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신뢰할 수 있는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9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-0.31528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4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CA9AD99-DA5F-1479-71C0-FDDD092A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58" y="3982213"/>
            <a:ext cx="16562185" cy="50730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8B4CA7-03F9-4356-6D38-FBDAF923AC33}"/>
              </a:ext>
            </a:extLst>
          </p:cNvPr>
          <p:cNvSpPr/>
          <p:nvPr/>
        </p:nvSpPr>
        <p:spPr>
          <a:xfrm>
            <a:off x="5503315" y="7726513"/>
            <a:ext cx="1966825" cy="3367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211FA4-2FFB-25EB-C900-8E3E11618921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신뢰할 수 있는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2E44E08E-3704-E44C-6B25-BCDD438FF0CC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데이터의 오류 확인</a:t>
            </a:r>
          </a:p>
        </p:txBody>
      </p:sp>
    </p:spTree>
    <p:extLst>
      <p:ext uri="{BB962C8B-B14F-4D97-AF65-F5344CB8AC3E}">
        <p14:creationId xmlns:p14="http://schemas.microsoft.com/office/powerpoint/2010/main" val="132082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16111EB-12B9-952E-22F5-B1AEF4A4F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218" y="4457700"/>
            <a:ext cx="18329218" cy="42886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4B3BDE-931D-2D48-AA31-D66F77E67470}"/>
              </a:ext>
            </a:extLst>
          </p:cNvPr>
          <p:cNvSpPr/>
          <p:nvPr/>
        </p:nvSpPr>
        <p:spPr>
          <a:xfrm>
            <a:off x="9044564" y="5891880"/>
            <a:ext cx="1966825" cy="33671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4700D567-3835-F3E4-979E-780D56682972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신뢰할 수 있는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58E63A29-CAF7-AD32-736A-851694A3A296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순서가 뒤바뀐다면</a:t>
            </a:r>
          </a:p>
        </p:txBody>
      </p:sp>
    </p:spTree>
    <p:extLst>
      <p:ext uri="{BB962C8B-B14F-4D97-AF65-F5344CB8AC3E}">
        <p14:creationId xmlns:p14="http://schemas.microsoft.com/office/powerpoint/2010/main" val="182254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95296" y="4610100"/>
            <a:ext cx="689512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0" dirty="0">
                <a:latin typeface="더잠실 OTF 6 ExtraBold" panose="00000900000000000000" pitchFamily="50" charset="-127"/>
                <a:ea typeface="더잠실 OTF 6 ExtraBold" panose="00000900000000000000" pitchFamily="50" charset="-127"/>
              </a:rPr>
              <a:t>TCP / IP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007B3-F424-EA83-4B96-B19EDE54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11" y="5481034"/>
            <a:ext cx="11285148" cy="4156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81921" y="3241548"/>
            <a:ext cx="6314279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TCP/ IP</a:t>
            </a:r>
            <a:r>
              <a:rPr lang="ko-KR" alt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의 일반적인 기능</a:t>
            </a:r>
            <a:endParaRPr lang="en-US" altLang="ko-KR" sz="44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altLang="ko-KR" sz="44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메일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컴퓨터 간의 파일 전송</a:t>
            </a: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원격로그인</a:t>
            </a:r>
            <a:endParaRPr lang="en-US" altLang="ko-KR" sz="48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7D9DFB4C-32E6-385F-2BAB-6B835CB1EE6E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가 사용되는 분야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8745" y="983570"/>
            <a:ext cx="1352034" cy="299575"/>
            <a:chOff x="8478745" y="983570"/>
            <a:chExt cx="1352034" cy="299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8745" y="983570"/>
              <a:ext cx="1352034" cy="2995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281547" y="1017913"/>
            <a:ext cx="1746430" cy="397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1C1B1A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472B23B-500C-44E4-E767-F664B3330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506" y="4176046"/>
            <a:ext cx="9884871" cy="5682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0B196-3C98-E1DC-741A-A5A83316F5C6}"/>
              </a:ext>
            </a:extLst>
          </p:cNvPr>
          <p:cNvSpPr txBox="1"/>
          <p:nvPr/>
        </p:nvSpPr>
        <p:spPr>
          <a:xfrm>
            <a:off x="685800" y="3619500"/>
            <a:ext cx="9677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네트워크에 연결된 여러 컴퓨터 사의 통신</a:t>
            </a:r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,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연결 허용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컴퓨터와 시스템을 네트워크에 접속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다른 인터넷 호스트와 통신할 수 있는 인터넷 호스트를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     만드는 데 사용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Tx/>
              <a:buChar char="-"/>
            </a:pPr>
            <a:endParaRPr lang="ko-KR" altLang="en-US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AB31EFE-A52D-AA3C-C1D9-37058F620766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가 사용되는 분야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D1D9552F-396F-775F-BBAB-D2705D9D3168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인터넷 호스트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66840" y="987121"/>
            <a:ext cx="1352034" cy="299575"/>
            <a:chOff x="8466840" y="987121"/>
            <a:chExt cx="1352034" cy="2995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6840" y="987121"/>
              <a:ext cx="1352034" cy="2995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269642" y="1021465"/>
            <a:ext cx="1746430" cy="397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1C1B1A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054138-DFA4-7741-E88A-948501FD72BE}"/>
              </a:ext>
            </a:extLst>
          </p:cNvPr>
          <p:cNvSpPr txBox="1"/>
          <p:nvPr/>
        </p:nvSpPr>
        <p:spPr>
          <a:xfrm>
            <a:off x="1066800" y="3619761"/>
            <a:ext cx="1348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TCP/IP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는 전송 단위와 방법을 지정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네트워크 하드웨어의 세부사항을 숨길 수 있다</a:t>
            </a:r>
            <a:r>
              <a:rPr lang="en-US" altLang="ko-KR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네트워크의 모든 </a:t>
            </a:r>
            <a:r>
              <a:rPr lang="ko-KR" altLang="en-US" sz="3200" dirty="0" err="1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머신이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네트워크 상의 다른 </a:t>
            </a:r>
            <a:r>
              <a:rPr lang="ko-KR" altLang="en-US" sz="3200" dirty="0" err="1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머신과</a:t>
            </a: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 통신할 수 있도록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2DD849-C71F-3B61-CA83-35D365E30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1955" y="3825470"/>
            <a:ext cx="21431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A256B5-B8C7-2A48-AE32-F65E85FA3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2071" y="6515100"/>
            <a:ext cx="3222895" cy="3222895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5C7B20B9-5E36-E1AC-9DDB-6C08F63D5D22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TCP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가 사용되는 분야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345A640D-9CEA-79FD-50B6-8AE7AA3AE5F9}"/>
              </a:ext>
            </a:extLst>
          </p:cNvPr>
          <p:cNvSpPr txBox="1"/>
          <p:nvPr/>
        </p:nvSpPr>
        <p:spPr>
          <a:xfrm>
            <a:off x="1525684" y="2200917"/>
            <a:ext cx="16303438" cy="92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숨김</a:t>
            </a:r>
          </a:p>
        </p:txBody>
      </p:sp>
    </p:spTree>
    <p:extLst>
      <p:ext uri="{BB962C8B-B14F-4D97-AF65-F5344CB8AC3E}">
        <p14:creationId xmlns:p14="http://schemas.microsoft.com/office/powerpoint/2010/main" val="155756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77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4990" y="925082"/>
            <a:ext cx="2524963" cy="97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1C1B1A"/>
                </a:solidFill>
                <a:latin typeface="Pretendard" pitchFamily="34" charset="0"/>
                <a:cs typeface="Pretendard" pitchFamily="34" charset="0"/>
              </a:rPr>
              <a:t>멋쟁이사자처럼</a:t>
            </a:r>
          </a:p>
          <a:p>
            <a:r>
              <a:rPr lang="en-US" sz="2000" kern="0" spc="100" dirty="0">
                <a:solidFill>
                  <a:srgbClr val="1C1B1A"/>
                </a:solidFill>
                <a:latin typeface="Pretendard" pitchFamily="34" charset="0"/>
                <a:cs typeface="Pretendard" pitchFamily="34" charset="0"/>
              </a:rPr>
              <a:t>AT 남서울대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73280" y="3903695"/>
            <a:ext cx="17701064" cy="29199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0" kern="0" spc="-300" dirty="0">
                <a:solidFill>
                  <a:srgbClr val="1C1B1A"/>
                </a:solidFill>
                <a:latin typeface="Pretendard Black" pitchFamily="34" charset="0"/>
                <a:cs typeface="Pretendard Black" pitchFamily="34" charset="0"/>
              </a:rPr>
              <a:t>Q&amp;A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20848" y="7972486"/>
            <a:ext cx="12044018" cy="1125457"/>
            <a:chOff x="3120848" y="7972486"/>
            <a:chExt cx="12044018" cy="11254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0848" y="7972486"/>
              <a:ext cx="12044018" cy="11254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77555" y="8086143"/>
            <a:ext cx="13330613" cy="4774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7710"/>
                </a:solidFill>
                <a:latin typeface="Pretendard" pitchFamily="34" charset="0"/>
                <a:cs typeface="Pretendard" pitchFamily="34" charset="0"/>
              </a:rPr>
              <a:t>발표자: ○○○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6588565" y="8697696"/>
            <a:ext cx="7662876" cy="428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7710"/>
                </a:solidFill>
                <a:latin typeface="Pretendard" pitchFamily="34" charset="0"/>
                <a:cs typeface="Pretendard" pitchFamily="34" charset="0"/>
              </a:rPr>
              <a:t>전화 </a:t>
            </a:r>
            <a:r>
              <a:rPr lang="en-US" sz="1600" dirty="0">
                <a:solidFill>
                  <a:srgbClr val="FF7710"/>
                </a:solidFill>
                <a:latin typeface="Pretendard Light" pitchFamily="34" charset="0"/>
                <a:cs typeface="Pretendard Light" pitchFamily="34" charset="0"/>
              </a:rPr>
              <a:t>ㅣ 010-1234-5678                  </a:t>
            </a:r>
            <a:r>
              <a:rPr lang="en-US" sz="1600" dirty="0">
                <a:solidFill>
                  <a:srgbClr val="FF7710"/>
                </a:solidFill>
                <a:latin typeface="Pretendard" pitchFamily="34" charset="0"/>
                <a:cs typeface="Pretendard" pitchFamily="34" charset="0"/>
              </a:rPr>
              <a:t>메일</a:t>
            </a:r>
            <a:r>
              <a:rPr lang="en-US" sz="1600" dirty="0">
                <a:solidFill>
                  <a:srgbClr val="FF7710"/>
                </a:solidFill>
                <a:latin typeface="Pretendard Light" pitchFamily="34" charset="0"/>
                <a:cs typeface="Pretendard Light" pitchFamily="34" charset="0"/>
              </a:rPr>
              <a:t> ㅣemail@email.com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79559" y="8512545"/>
            <a:ext cx="10481553" cy="14286"/>
            <a:chOff x="3879559" y="8512545"/>
            <a:chExt cx="10481553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9559" y="8512545"/>
              <a:ext cx="1048155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2426" y="6610776"/>
            <a:ext cx="11880862" cy="21429"/>
            <a:chOff x="3202426" y="6610776"/>
            <a:chExt cx="11880862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2426" y="6610776"/>
              <a:ext cx="11880862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2426" y="3178502"/>
            <a:ext cx="11880862" cy="21429"/>
            <a:chOff x="3202426" y="3178502"/>
            <a:chExt cx="11880862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2426" y="3178502"/>
              <a:ext cx="11880862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74493" y="1849889"/>
            <a:ext cx="736729" cy="736729"/>
            <a:chOff x="8774493" y="1849889"/>
            <a:chExt cx="736729" cy="736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4493" y="1849889"/>
              <a:ext cx="736729" cy="736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7519" y="1024630"/>
            <a:ext cx="863588" cy="451173"/>
            <a:chOff x="7407519" y="1024630"/>
            <a:chExt cx="863588" cy="4511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519" y="1024630"/>
              <a:ext cx="863588" cy="451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060F92AB-2E94-AEE8-1BE9-3CA2D66DBFED}"/>
              </a:ext>
            </a:extLst>
          </p:cNvPr>
          <p:cNvSpPr txBox="1"/>
          <p:nvPr/>
        </p:nvSpPr>
        <p:spPr>
          <a:xfrm>
            <a:off x="352849" y="1367221"/>
            <a:ext cx="1746430" cy="94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역사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ACE7DE-5772-8320-84DB-7A0275232EA6}"/>
              </a:ext>
            </a:extLst>
          </p:cNvPr>
          <p:cNvGrpSpPr/>
          <p:nvPr/>
        </p:nvGrpSpPr>
        <p:grpSpPr>
          <a:xfrm>
            <a:off x="913218" y="4000500"/>
            <a:ext cx="1868838" cy="2613502"/>
            <a:chOff x="702155" y="6057900"/>
            <a:chExt cx="1868838" cy="261350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C7F7E3C-6317-D938-A407-6E24CDF1DE69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07C16C-46DC-DA87-7EAB-3BF392D77BA3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1960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년대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국방성에서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네트워크 개발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3F32BA-E5AE-4899-9824-4B8428CC94E1}"/>
                </a:ext>
              </a:extLst>
            </p:cNvPr>
            <p:cNvCxnSpPr>
              <a:stCxn id="13" idx="0"/>
              <a:endCxn id="12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168BF8-38F1-30E4-6A0E-E0405C59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57500"/>
            <a:ext cx="11658027" cy="65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8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060F92AB-2E94-AEE8-1BE9-3CA2D66DBFED}"/>
              </a:ext>
            </a:extLst>
          </p:cNvPr>
          <p:cNvSpPr txBox="1"/>
          <p:nvPr/>
        </p:nvSpPr>
        <p:spPr>
          <a:xfrm>
            <a:off x="352849" y="1367221"/>
            <a:ext cx="1746430" cy="94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역사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D1A36A-736B-18D6-F070-78F666BB804C}"/>
              </a:ext>
            </a:extLst>
          </p:cNvPr>
          <p:cNvGrpSpPr/>
          <p:nvPr/>
        </p:nvGrpSpPr>
        <p:grpSpPr>
          <a:xfrm>
            <a:off x="5177365" y="3924300"/>
            <a:ext cx="1868838" cy="2613502"/>
            <a:chOff x="702155" y="6057900"/>
            <a:chExt cx="1868838" cy="261350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8A287AB-B368-8D1D-97F3-7DAFFF2721D0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78A068-0CBA-69D2-FFF9-6253E63643D0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1969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ARPANET</a:t>
              </a: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네트워크 구축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CB094A-4ED4-BEC7-12C6-105DA1BCA02B}"/>
                </a:ext>
              </a:extLst>
            </p:cNvPr>
            <p:cNvCxnSpPr>
              <a:stCxn id="6" idx="0"/>
              <a:endCxn id="5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ACE7DE-5772-8320-84DB-7A0275232EA6}"/>
              </a:ext>
            </a:extLst>
          </p:cNvPr>
          <p:cNvGrpSpPr/>
          <p:nvPr/>
        </p:nvGrpSpPr>
        <p:grpSpPr>
          <a:xfrm>
            <a:off x="882738" y="3924300"/>
            <a:ext cx="1868838" cy="2613502"/>
            <a:chOff x="702155" y="6057900"/>
            <a:chExt cx="1868838" cy="261350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C7F7E3C-6317-D938-A407-6E24CDF1DE69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07C16C-46DC-DA87-7EAB-3BF392D77BA3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1960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년대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국방성에서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네트워크 개발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3F32BA-E5AE-4899-9824-4B8428CC94E1}"/>
                </a:ext>
              </a:extLst>
            </p:cNvPr>
            <p:cNvCxnSpPr>
              <a:stCxn id="13" idx="0"/>
              <a:endCxn id="12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85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2" name="Object 9">
            <a:extLst>
              <a:ext uri="{FF2B5EF4-FFF2-40B4-BE49-F238E27FC236}">
                <a16:creationId xmlns:a16="http://schemas.microsoft.com/office/drawing/2014/main" id="{060F92AB-2E94-AEE8-1BE9-3CA2D66DBFED}"/>
              </a:ext>
            </a:extLst>
          </p:cNvPr>
          <p:cNvSpPr txBox="1"/>
          <p:nvPr/>
        </p:nvSpPr>
        <p:spPr>
          <a:xfrm>
            <a:off x="352849" y="1367221"/>
            <a:ext cx="1746430" cy="94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역사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D1A36A-736B-18D6-F070-78F666BB804C}"/>
              </a:ext>
            </a:extLst>
          </p:cNvPr>
          <p:cNvGrpSpPr/>
          <p:nvPr/>
        </p:nvGrpSpPr>
        <p:grpSpPr>
          <a:xfrm>
            <a:off x="5169535" y="3875038"/>
            <a:ext cx="1868838" cy="2613502"/>
            <a:chOff x="702155" y="6057900"/>
            <a:chExt cx="1868838" cy="261350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8A287AB-B368-8D1D-97F3-7DAFFF2721D0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78A068-0CBA-69D2-FFF9-6253E63643D0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1969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ARPANET</a:t>
              </a: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네트워크 구축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ACB094A-4ED4-BEC7-12C6-105DA1BCA02B}"/>
                </a:ext>
              </a:extLst>
            </p:cNvPr>
            <p:cNvCxnSpPr>
              <a:stCxn id="6" idx="0"/>
              <a:endCxn id="5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ACE7DE-5772-8320-84DB-7A0275232EA6}"/>
              </a:ext>
            </a:extLst>
          </p:cNvPr>
          <p:cNvGrpSpPr/>
          <p:nvPr/>
        </p:nvGrpSpPr>
        <p:grpSpPr>
          <a:xfrm>
            <a:off x="882738" y="3875038"/>
            <a:ext cx="1868838" cy="2613502"/>
            <a:chOff x="702155" y="6057900"/>
            <a:chExt cx="1868838" cy="261350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C7F7E3C-6317-D938-A407-6E24CDF1DE69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07C16C-46DC-DA87-7EAB-3BF392D77BA3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1960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년대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국방성에서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네트워크 개발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3F32BA-E5AE-4899-9824-4B8428CC94E1}"/>
                </a:ext>
              </a:extLst>
            </p:cNvPr>
            <p:cNvCxnSpPr>
              <a:stCxn id="13" idx="0"/>
              <a:endCxn id="12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D8494F-5B64-7D3C-AC90-E272F599A577}"/>
              </a:ext>
            </a:extLst>
          </p:cNvPr>
          <p:cNvGrpSpPr/>
          <p:nvPr/>
        </p:nvGrpSpPr>
        <p:grpSpPr>
          <a:xfrm>
            <a:off x="8827135" y="3875038"/>
            <a:ext cx="1868838" cy="2613502"/>
            <a:chOff x="702155" y="6057900"/>
            <a:chExt cx="1868838" cy="261350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BC5A1F-1BE6-87B2-2BBD-D4EB9BB06E3E}"/>
                </a:ext>
              </a:extLst>
            </p:cNvPr>
            <p:cNvSpPr/>
            <p:nvPr/>
          </p:nvSpPr>
          <p:spPr>
            <a:xfrm>
              <a:off x="1522274" y="6057900"/>
              <a:ext cx="228600" cy="228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5768F-1FFE-2AB5-4492-0EC3219EAD8B}"/>
                </a:ext>
              </a:extLst>
            </p:cNvPr>
            <p:cNvSpPr txBox="1"/>
            <p:nvPr/>
          </p:nvSpPr>
          <p:spPr>
            <a:xfrm>
              <a:off x="702155" y="7101742"/>
              <a:ext cx="18688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1973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년</a:t>
              </a:r>
              <a:endParaRPr lang="en-US" altLang="ko-KR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밥 칸과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  <a:p>
              <a:pPr algn="ctr"/>
              <a:r>
                <a:rPr lang="ko-KR" altLang="en-US" sz="2400" dirty="0" err="1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빈트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 </a:t>
              </a:r>
              <a:r>
                <a:rPr lang="ko-KR" altLang="en-US" sz="2400" dirty="0" err="1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서프의</a:t>
              </a:r>
              <a:r>
                <a:rPr lang="ko-KR" altLang="en-US" sz="2400" dirty="0">
                  <a:latin typeface="더잠실 OTF 3 Regular" panose="00000500000000000000" pitchFamily="50" charset="-127"/>
                  <a:ea typeface="더잠실 OTF 3 Regular" panose="00000500000000000000" pitchFamily="50" charset="-127"/>
                </a:rPr>
                <a:t> 만남</a:t>
              </a:r>
              <a:endParaRPr lang="en-US" sz="2400" dirty="0">
                <a:latin typeface="더잠실 OTF 3 Regular" panose="00000500000000000000" pitchFamily="50" charset="-127"/>
                <a:ea typeface="더잠실 OTF 3 Regular" panose="00000500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CD28B6-D1F7-E02D-B151-6389DF6AEF7C}"/>
                </a:ext>
              </a:extLst>
            </p:cNvPr>
            <p:cNvCxnSpPr>
              <a:stCxn id="15" idx="0"/>
              <a:endCxn id="7" idx="4"/>
            </p:cNvCxnSpPr>
            <p:nvPr/>
          </p:nvCxnSpPr>
          <p:spPr>
            <a:xfrm flipV="1">
              <a:off x="1636574" y="6286500"/>
              <a:ext cx="0" cy="815242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5F8FFB-CD46-4BDD-109E-36CF8F8B0D07}"/>
              </a:ext>
            </a:extLst>
          </p:cNvPr>
          <p:cNvGrpSpPr/>
          <p:nvPr/>
        </p:nvGrpSpPr>
        <p:grpSpPr>
          <a:xfrm>
            <a:off x="11628454" y="3989338"/>
            <a:ext cx="5397589" cy="2308324"/>
            <a:chOff x="11411919" y="3472676"/>
            <a:chExt cx="5397589" cy="2308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617E5C-F2C0-DC39-1012-3CC2919062C3}"/>
                </a:ext>
              </a:extLst>
            </p:cNvPr>
            <p:cNvSpPr txBox="1"/>
            <p:nvPr/>
          </p:nvSpPr>
          <p:spPr>
            <a:xfrm>
              <a:off x="12981429" y="3472676"/>
              <a:ext cx="382807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latin typeface="더잠실 OTF 4 Medium" panose="00000600000000000000" pitchFamily="50" charset="-127"/>
                  <a:ea typeface="더잠실 OTF 4 Medium" panose="00000600000000000000" pitchFamily="50" charset="-127"/>
                </a:rPr>
                <a:t>TCP / IP</a:t>
              </a:r>
            </a:p>
            <a:p>
              <a:pPr algn="ctr"/>
              <a:r>
                <a:rPr lang="en-US" sz="7200" dirty="0">
                  <a:latin typeface="더잠실 OTF 4 Medium" panose="00000600000000000000" pitchFamily="50" charset="-127"/>
                  <a:ea typeface="더잠실 OTF 4 Medium" panose="00000600000000000000" pitchFamily="50" charset="-127"/>
                </a:rPr>
                <a:t> </a:t>
              </a:r>
              <a:r>
                <a:rPr lang="ko-KR" altLang="en-US" sz="7200" dirty="0">
                  <a:latin typeface="더잠실 OTF 4 Medium" panose="00000600000000000000" pitchFamily="50" charset="-127"/>
                  <a:ea typeface="더잠실 OTF 4 Medium" panose="00000600000000000000" pitchFamily="50" charset="-127"/>
                </a:rPr>
                <a:t>등장 </a:t>
              </a:r>
              <a:r>
                <a:rPr lang="en-US" altLang="ko-KR" sz="7200" dirty="0">
                  <a:latin typeface="더잠실 OTF 4 Medium" panose="00000600000000000000" pitchFamily="50" charset="-127"/>
                  <a:ea typeface="더잠실 OTF 4 Medium" panose="00000600000000000000" pitchFamily="50" charset="-127"/>
                </a:rPr>
                <a:t>!</a:t>
              </a:r>
              <a:endParaRPr lang="en-US" sz="7200" dirty="0">
                <a:latin typeface="더잠실 OTF 4 Medium" panose="00000600000000000000" pitchFamily="50" charset="-127"/>
                <a:ea typeface="더잠실 OTF 4 Medium" panose="00000600000000000000" pitchFamily="50" charset="-127"/>
              </a:endParaRPr>
            </a:p>
          </p:txBody>
        </p:sp>
        <p:sp>
          <p:nvSpPr>
            <p:cNvPr id="18" name="같음 기호 17">
              <a:extLst>
                <a:ext uri="{FF2B5EF4-FFF2-40B4-BE49-F238E27FC236}">
                  <a16:creationId xmlns:a16="http://schemas.microsoft.com/office/drawing/2014/main" id="{049FB9E2-EBD1-0128-17A9-650E107F5DEB}"/>
                </a:ext>
              </a:extLst>
            </p:cNvPr>
            <p:cNvSpPr/>
            <p:nvPr/>
          </p:nvSpPr>
          <p:spPr>
            <a:xfrm>
              <a:off x="11411919" y="4152900"/>
              <a:ext cx="1266035" cy="9906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2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0529"/>
            <a:chOff x="0" y="0"/>
            <a:chExt cx="18285714" cy="1150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0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36088" y="2572440"/>
            <a:ext cx="284809" cy="59998"/>
            <a:chOff x="16536088" y="2572440"/>
            <a:chExt cx="284809" cy="59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6088" y="2572440"/>
              <a:ext cx="284809" cy="59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13218" y="2659652"/>
            <a:ext cx="1041266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네트워크에서 통신이 일어나는 과정을 </a:t>
            </a:r>
            <a:r>
              <a:rPr lang="en-US" altLang="ko-KR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7</a:t>
            </a:r>
            <a:r>
              <a:rPr lang="ko-KR" alt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단계로 나눈 것</a:t>
            </a:r>
            <a:endParaRPr lang="en-US" altLang="ko-KR" sz="44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5" name="그림 4" descr="텍스트, 영수증, 폰트, 번호이(가) 표시된 사진&#10;&#10;자동 생성된 설명">
            <a:extLst>
              <a:ext uri="{FF2B5EF4-FFF2-40B4-BE49-F238E27FC236}">
                <a16:creationId xmlns:a16="http://schemas.microsoft.com/office/drawing/2014/main" id="{EC2B1857-AD29-2818-9EE1-B7FFEF73D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398" y="1415760"/>
            <a:ext cx="6047753" cy="8397701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F085116F-3A6B-88C3-B12D-44EB3588658A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OSI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7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79703-5C36-EB99-E824-9B42C0FF0AEF}"/>
              </a:ext>
            </a:extLst>
          </p:cNvPr>
          <p:cNvSpPr txBox="1"/>
          <p:nvPr/>
        </p:nvSpPr>
        <p:spPr>
          <a:xfrm>
            <a:off x="1727849" y="4991100"/>
            <a:ext cx="8559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 통신이 일어나는 과정을 단계별로 파악하기 쉬움</a:t>
            </a:r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유지보수를 편하게 할 수 있음</a:t>
            </a: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54080"/>
            <a:chOff x="0" y="0"/>
            <a:chExt cx="18285714" cy="1154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5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218" y="238952"/>
            <a:ext cx="1359149" cy="710074"/>
            <a:chOff x="913218" y="238952"/>
            <a:chExt cx="1359149" cy="71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218" y="238952"/>
              <a:ext cx="1359149" cy="7100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24600" y="2933700"/>
            <a:ext cx="1071986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TCP/IP </a:t>
            </a:r>
            <a:r>
              <a:rPr lang="ko-KR" alt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프로토콜 통신 과정에 초점을 맞춰 </a:t>
            </a:r>
            <a:r>
              <a:rPr lang="en-US" altLang="ko-KR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OSI 7</a:t>
            </a:r>
            <a:r>
              <a:rPr lang="ko-KR" altLang="en-US" sz="4400" dirty="0">
                <a:solidFill>
                  <a:srgbClr val="000000"/>
                </a:solidFill>
                <a:latin typeface="더잠실 OTF 3 Regular" panose="00000500000000000000" pitchFamily="50" charset="-127"/>
                <a:ea typeface="더잠실 OTF 3 Regular" panose="00000500000000000000" pitchFamily="50" charset="-127"/>
                <a:cs typeface="Noto Sans CJK KR Regular" pitchFamily="34" charset="0"/>
              </a:rPr>
              <a:t>계층을 더 단순화 시킨 계층</a:t>
            </a:r>
            <a:endParaRPr lang="en-US" sz="4400" dirty="0">
              <a:solidFill>
                <a:srgbClr val="000000"/>
              </a:solidFill>
              <a:latin typeface="더잠실 OTF 3 Regular" panose="00000500000000000000" pitchFamily="50" charset="-127"/>
              <a:ea typeface="더잠실 OTF 3 Regular" panose="00000500000000000000" pitchFamily="50" charset="-127"/>
              <a:cs typeface="Noto Sans CJK KR Regular" pitchFamily="34" charset="0"/>
            </a:endParaRPr>
          </a:p>
        </p:txBody>
      </p:sp>
      <p:pic>
        <p:nvPicPr>
          <p:cNvPr id="5" name="그림 4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0A4E01A4-79BA-0980-F5EA-855C83542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1" y="2290551"/>
            <a:ext cx="5029200" cy="8012778"/>
          </a:xfrm>
          <a:prstGeom prst="rect">
            <a:avLst/>
          </a:prstGeom>
        </p:spPr>
      </p:pic>
      <p:sp>
        <p:nvSpPr>
          <p:cNvPr id="2" name="Object 9">
            <a:extLst>
              <a:ext uri="{FF2B5EF4-FFF2-40B4-BE49-F238E27FC236}">
                <a16:creationId xmlns:a16="http://schemas.microsoft.com/office/drawing/2014/main" id="{569BE08F-1115-9E96-D96D-E84CC6C94BAD}"/>
              </a:ext>
            </a:extLst>
          </p:cNvPr>
          <p:cNvSpPr txBox="1"/>
          <p:nvPr/>
        </p:nvSpPr>
        <p:spPr>
          <a:xfrm>
            <a:off x="352848" y="1367221"/>
            <a:ext cx="825775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  </a:t>
            </a:r>
            <a:r>
              <a:rPr lang="en-US" altLang="ko-KR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-  TCP/IP </a:t>
            </a:r>
            <a:r>
              <a:rPr lang="ko-KR" altLang="en-US" sz="5400" kern="0" spc="-100" dirty="0">
                <a:solidFill>
                  <a:schemeClr val="accent6"/>
                </a:solidFill>
                <a:latin typeface="더잠실 OTF 5 Bold" panose="00000800000000000000" pitchFamily="50" charset="-127"/>
                <a:ea typeface="더잠실 OTF 5 Bold" panose="00000800000000000000" pitchFamily="50" charset="-127"/>
                <a:cs typeface="Pretendard Black" pitchFamily="34" charset="0"/>
              </a:rPr>
              <a:t>계층</a:t>
            </a:r>
            <a:endParaRPr lang="en-US" sz="5400" kern="0" spc="-100" dirty="0">
              <a:solidFill>
                <a:schemeClr val="accent6"/>
              </a:solidFill>
              <a:latin typeface="더잠실 OTF 5 Bold" panose="00000800000000000000" pitchFamily="50" charset="-127"/>
              <a:ea typeface="더잠실 OTF 5 Bold" panose="00000800000000000000" pitchFamily="50" charset="-127"/>
              <a:cs typeface="Pretendard Black" pitchFamily="34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AB2262E-15A0-A743-D127-BF4951BDB53E}"/>
              </a:ext>
            </a:extLst>
          </p:cNvPr>
          <p:cNvSpPr/>
          <p:nvPr/>
        </p:nvSpPr>
        <p:spPr>
          <a:xfrm>
            <a:off x="644387" y="4396579"/>
            <a:ext cx="537661" cy="453952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139FB-8125-37F9-5163-B3AFE196BA2B}"/>
              </a:ext>
            </a:extLst>
          </p:cNvPr>
          <p:cNvSpPr txBox="1"/>
          <p:nvPr/>
        </p:nvSpPr>
        <p:spPr>
          <a:xfrm>
            <a:off x="8081460" y="5078186"/>
            <a:ext cx="579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데이터 전송</a:t>
            </a:r>
            <a:r>
              <a:rPr lang="en-US" altLang="ko-KR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/</a:t>
            </a:r>
            <a:r>
              <a:rPr lang="ko-KR" altLang="en-US" sz="40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수신</a:t>
            </a:r>
            <a:endParaRPr lang="en-US" altLang="ko-KR" sz="40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endParaRPr lang="en-US" sz="28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endParaRPr lang="en-US" sz="28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캡슐화</a:t>
            </a:r>
            <a:endParaRPr lang="en-US" altLang="ko-KR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endParaRPr lang="en-US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더잠실 OTF 3 Regular" panose="00000500000000000000" pitchFamily="50" charset="-127"/>
                <a:ea typeface="더잠실 OTF 3 Regular" panose="00000500000000000000" pitchFamily="50" charset="-127"/>
              </a:rPr>
              <a:t>역캡슐화</a:t>
            </a:r>
            <a:endParaRPr lang="en-US" sz="3200" dirty="0">
              <a:latin typeface="더잠실 OTF 3 Regular" panose="00000500000000000000" pitchFamily="50" charset="-127"/>
              <a:ea typeface="더잠실 OTF 3 Regular" panose="00000500000000000000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2F77A0D-69AE-71CD-CC4E-C708ADF4F4D8}"/>
              </a:ext>
            </a:extLst>
          </p:cNvPr>
          <p:cNvSpPr/>
          <p:nvPr/>
        </p:nvSpPr>
        <p:spPr>
          <a:xfrm rot="10800000">
            <a:off x="5684474" y="4396579"/>
            <a:ext cx="537661" cy="453952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3445</Words>
  <Application>Microsoft Office PowerPoint</Application>
  <PresentationFormat>사용자 지정</PresentationFormat>
  <Paragraphs>412</Paragraphs>
  <Slides>43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63" baseType="lpstr">
      <vt:lpstr>Apple SD Gothic Neo</vt:lpstr>
      <vt:lpstr>-apple-system</vt:lpstr>
      <vt:lpstr>Noto Sans CJK KR Regular</vt:lpstr>
      <vt:lpstr>Pretendard</vt:lpstr>
      <vt:lpstr>Pretendard Black</vt:lpstr>
      <vt:lpstr>Pretendard ExtraBold</vt:lpstr>
      <vt:lpstr>Pretendard Light</vt:lpstr>
      <vt:lpstr>RIDIBatang</vt:lpstr>
      <vt:lpstr>Söhne</vt:lpstr>
      <vt:lpstr>Spoqa Han Sans</vt:lpstr>
      <vt:lpstr>더잠실 OTF 1 Thin</vt:lpstr>
      <vt:lpstr>더잠실 OTF 2 Light</vt:lpstr>
      <vt:lpstr>더잠실 OTF 3 Regular</vt:lpstr>
      <vt:lpstr>더잠실 OTF 4 Medium</vt:lpstr>
      <vt:lpstr>더잠실 OTF 5 Bold</vt:lpstr>
      <vt:lpstr>더잠실 OTF 6 ExtraBold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김세림</cp:lastModifiedBy>
  <cp:revision>18</cp:revision>
  <dcterms:created xsi:type="dcterms:W3CDTF">2023-02-08T23:12:07Z</dcterms:created>
  <dcterms:modified xsi:type="dcterms:W3CDTF">2023-05-08T14:29:00Z</dcterms:modified>
</cp:coreProperties>
</file>